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29" r:id="rId3"/>
    <p:sldId id="599" r:id="rId4"/>
    <p:sldId id="600" r:id="rId5"/>
    <p:sldId id="639" r:id="rId6"/>
    <p:sldId id="601" r:id="rId7"/>
    <p:sldId id="603" r:id="rId8"/>
    <p:sldId id="602" r:id="rId9"/>
    <p:sldId id="604" r:id="rId10"/>
    <p:sldId id="640" r:id="rId11"/>
    <p:sldId id="605" r:id="rId12"/>
    <p:sldId id="606" r:id="rId13"/>
    <p:sldId id="641" r:id="rId14"/>
    <p:sldId id="642" r:id="rId15"/>
    <p:sldId id="643" r:id="rId16"/>
    <p:sldId id="644" r:id="rId17"/>
    <p:sldId id="645" r:id="rId18"/>
    <p:sldId id="646" r:id="rId19"/>
    <p:sldId id="647" r:id="rId20"/>
    <p:sldId id="648" r:id="rId21"/>
    <p:sldId id="594" r:id="rId22"/>
  </p:sldIdLst>
  <p:sldSz cx="12192000" cy="6858000"/>
  <p:notesSz cx="7103745" cy="10234295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2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C6BAFEC-BFCD-4AD8-835C-61A507EE31A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10849146" y="530370"/>
            <a:ext cx="1093710" cy="369332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第 </a:t>
            </a:r>
            <a:fld id="{2EEF1883-7A0E-4F66-9932-E581691AD397}" type="slidenum">
              <a:rPr lang="zh-CN" altLang="en-US" sz="160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</a:rPr>
            </a:fld>
            <a:r>
              <a:rPr lang="zh-CN" altLang="en-US" sz="1600">
                <a:solidFill>
                  <a:prstClr val="white"/>
                </a:solidFill>
                <a:latin typeface="Calibri" panose="020F0502020204030204"/>
              </a:rPr>
              <a:t>  </a:t>
            </a:r>
            <a:r>
              <a:rPr lang="zh-CN" altLang="en-US" sz="16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页</a:t>
            </a:r>
            <a:endParaRPr lang="zh-CN" altLang="en-US" sz="16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159"/>
            <a:ext cx="12192318" cy="3429159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789132"/>
            <a:ext cx="12192318" cy="3069186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149106"/>
            <a:ext cx="12192318" cy="2709212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4509079"/>
            <a:ext cx="12192318" cy="2349239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4868258"/>
            <a:ext cx="12192318" cy="1990059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3069186"/>
            <a:ext cx="12192318" cy="378913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image" Target="../media/image1.jpeg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.vml"/><Relationship Id="rId7" Type="http://schemas.openxmlformats.org/officeDocument/2006/relationships/slideLayout" Target="../slideLayouts/slideLayout19.xml"/><Relationship Id="rId6" Type="http://schemas.openxmlformats.org/officeDocument/2006/relationships/image" Target="../media/image16.emf"/><Relationship Id="rId5" Type="http://schemas.openxmlformats.org/officeDocument/2006/relationships/package" Target="../embeddings/Document11.docx"/><Relationship Id="rId4" Type="http://schemas.openxmlformats.org/officeDocument/2006/relationships/image" Target="../media/image15.emf"/><Relationship Id="rId3" Type="http://schemas.openxmlformats.org/officeDocument/2006/relationships/package" Target="../embeddings/Document10.docx"/><Relationship Id="rId2" Type="http://schemas.openxmlformats.org/officeDocument/2006/relationships/image" Target="../media/image14.emf"/><Relationship Id="rId1" Type="http://schemas.openxmlformats.org/officeDocument/2006/relationships/package" Target="../embeddings/Document9.docx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package" Target="../embeddings/Document1.docx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emf"/><Relationship Id="rId3" Type="http://schemas.openxmlformats.org/officeDocument/2006/relationships/package" Target="../embeddings/Document3.docx"/><Relationship Id="rId2" Type="http://schemas.openxmlformats.org/officeDocument/2006/relationships/image" Target="../media/image4.emf"/><Relationship Id="rId1" Type="http://schemas.openxmlformats.org/officeDocument/2006/relationships/package" Target="../embeddings/Document2.doc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package" Target="../embeddings/Document4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package" Target="../embeddings/Document5.docx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2.xml"/><Relationship Id="rId4" Type="http://schemas.openxmlformats.org/officeDocument/2006/relationships/package" Target="../embeddings/Document8.docx"/><Relationship Id="rId3" Type="http://schemas.openxmlformats.org/officeDocument/2006/relationships/package" Target="../embeddings/Document7.docx"/><Relationship Id="rId2" Type="http://schemas.openxmlformats.org/officeDocument/2006/relationships/image" Target="../media/image11.emf"/><Relationship Id="rId1" Type="http://schemas.openxmlformats.org/officeDocument/2006/relationships/package" Target="../embeddings/Document6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349947" y="193251"/>
            <a:ext cx="242807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</a:rPr>
              <a:t>人教版</a:t>
            </a:r>
            <a:r>
              <a:rPr lang="zh-CN" altLang="en-US" b="1" smtClean="0">
                <a:solidFill>
                  <a:schemeClr val="accent1"/>
                </a:solidFill>
              </a:rPr>
              <a:t>必修第二册</a:t>
            </a:r>
            <a:endParaRPr lang="zh-CN" altLang="en-US" b="1">
              <a:solidFill>
                <a:schemeClr val="accent1"/>
              </a:solidFill>
            </a:endParaRPr>
          </a:p>
        </p:txBody>
      </p:sp>
      <p:sp>
        <p:nvSpPr>
          <p:cNvPr id="2" name="标题 2"/>
          <p:cNvSpPr>
            <a:spLocks noGrp="1"/>
          </p:cNvSpPr>
          <p:nvPr/>
        </p:nvSpPr>
        <p:spPr>
          <a:xfrm>
            <a:off x="2020397" y="1633451"/>
            <a:ext cx="7964170" cy="1630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507AAE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pPr eaLnBrk="0" hangingPunct="0">
              <a:lnSpc>
                <a:spcPct val="150000"/>
              </a:lnSpc>
            </a:pPr>
            <a:r>
              <a:rPr lang="zh-CN" altLang="en-US" smtClean="0">
                <a:solidFill>
                  <a:srgbClr val="507AAE"/>
                </a:solidFill>
              </a:rPr>
              <a:t>第八章  化学与可持续发展</a:t>
            </a:r>
            <a:br>
              <a:rPr lang="zh-CN" altLang="en-US">
                <a:solidFill>
                  <a:srgbClr val="507AAE"/>
                </a:solidFill>
              </a:rPr>
            </a:br>
            <a:r>
              <a:rPr lang="zh-CN" altLang="en-US">
                <a:solidFill>
                  <a:srgbClr val="507AAE"/>
                </a:solidFill>
              </a:rPr>
              <a:t>　第一节　</a:t>
            </a:r>
            <a:r>
              <a:rPr lang="zh-CN" altLang="en-US" smtClean="0">
                <a:solidFill>
                  <a:srgbClr val="507AAE"/>
                </a:solidFill>
              </a:rPr>
              <a:t>自然资源的开发利用</a:t>
            </a:r>
            <a:br>
              <a:rPr lang="zh-CN" altLang="en-US">
                <a:solidFill>
                  <a:srgbClr val="507AAE"/>
                </a:solidFill>
              </a:rPr>
            </a:br>
            <a:r>
              <a:rPr lang="zh-CN" altLang="en-US">
                <a:solidFill>
                  <a:srgbClr val="507AAE"/>
                </a:solidFill>
              </a:rPr>
              <a:t>第</a:t>
            </a:r>
            <a:r>
              <a:rPr lang="en-US" altLang="zh-CN">
                <a:solidFill>
                  <a:srgbClr val="507AAE"/>
                </a:solidFill>
              </a:rPr>
              <a:t>3</a:t>
            </a:r>
            <a:r>
              <a:rPr lang="zh-CN" altLang="en-US">
                <a:solidFill>
                  <a:srgbClr val="507AAE"/>
                </a:solidFill>
              </a:rPr>
              <a:t>课时　</a:t>
            </a:r>
            <a:r>
              <a:rPr lang="zh-CN" altLang="en-US" smtClean="0">
                <a:solidFill>
                  <a:srgbClr val="507AAE"/>
                </a:solidFill>
              </a:rPr>
              <a:t> 煤石油天然气的综合利用</a:t>
            </a:r>
            <a:endParaRPr lang="zh-CN" altLang="en-US">
              <a:solidFill>
                <a:srgbClr val="507AA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22225"/>
            <a:ext cx="5754370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二、煤、石油和天然气的综合利用</a:t>
            </a:r>
            <a:endParaRPr lang="zh-CN" altLang="en-US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1400" y="417830"/>
            <a:ext cx="7896860" cy="6309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81610" y="660400"/>
            <a:ext cx="6133465" cy="48958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ct val="0"/>
              </a:spcAft>
            </a:pPr>
            <a:r>
              <a:rPr lang="en-US" altLang="zh-CN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zh-CN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石油的分馏、裂化和裂解有什么区别？</a:t>
            </a:r>
            <a:endParaRPr lang="zh-CN" altLang="zh-CN" kern="100">
              <a:effectLst/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31305" y="1372602"/>
          <a:ext cx="11253470" cy="4843780"/>
        </p:xfrm>
        <a:graphic>
          <a:graphicData uri="http://schemas.openxmlformats.org/drawingml/2006/table">
            <a:tbl>
              <a:tblPr/>
              <a:tblGrid>
                <a:gridCol w="836930"/>
                <a:gridCol w="1367155"/>
                <a:gridCol w="4535805"/>
                <a:gridCol w="2138045"/>
                <a:gridCol w="2375535"/>
              </a:tblGrid>
              <a:tr h="548640">
                <a:tc gridSpan="2"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方法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67" marR="6856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原理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67" marR="6856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原料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67" marR="6856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目的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67" marR="6856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8640">
                <a:tc rowSpan="2"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分馏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67" marR="6856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常压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67" marR="6856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利用加热和冷凝，把石油分成不同沸点范围的蒸馏产物</a:t>
                      </a:r>
                      <a:endParaRPr lang="zh-CN" sz="2400" kern="10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67" marR="6856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原油</a:t>
                      </a:r>
                      <a:endParaRPr lang="zh-CN" sz="2400" kern="10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67" marR="6856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得到不同沸点范围的蒸馏产品</a:t>
                      </a:r>
                      <a:endParaRPr lang="zh-CN" sz="2400" kern="10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67" marR="6856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减压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67" marR="6856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重油</a:t>
                      </a:r>
                      <a:endParaRPr lang="zh-CN" sz="2400" kern="10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67" marR="6856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548640">
                <a:tc rowSpan="2"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裂化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67" marR="6856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热裂化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67" marR="6856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在一定条件下，把相对分子质量大、沸点高的烃断裂为相对分子质量小、沸点低的烃</a:t>
                      </a:r>
                      <a:endParaRPr lang="zh-CN" sz="2400" kern="10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67" marR="6856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重油</a:t>
                      </a:r>
                      <a:endParaRPr lang="zh-CN" sz="2400" kern="10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67" marR="6856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提高汽油的产量</a:t>
                      </a:r>
                      <a:endParaRPr lang="zh-CN" sz="2400" kern="10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67" marR="6856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9990"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催化裂化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67" marR="6856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1459230">
                <a:tc gridSpan="2"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裂解</a:t>
                      </a: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lang="zh-CN" sz="2400" b="1" kern="10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深度裂化</a:t>
                      </a: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sz="2400" b="1" kern="10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67" marR="6856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在高温下，把长链分子的烃断裂为各种短链的气态烃和液态烃</a:t>
                      </a:r>
                      <a:endParaRPr lang="zh-CN" sz="2400" kern="10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67" marR="6856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含直链烷烃的石油分馏产品</a:t>
                      </a:r>
                      <a:endParaRPr lang="zh-CN" sz="2400" kern="10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67" marR="6856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获得短链不</a:t>
                      </a:r>
                      <a:r>
                        <a:rPr lang="zh-CN" sz="2400" kern="10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饱</a:t>
                      </a:r>
                      <a:endParaRPr lang="en-US" altLang="zh-CN" sz="2400" kern="100" smtClean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和</a:t>
                      </a:r>
                      <a:r>
                        <a:rPr lang="zh-CN" sz="2400" kern="10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烃</a:t>
                      </a:r>
                      <a:r>
                        <a:rPr lang="en-US" altLang="zh-CN" sz="2400" kern="10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(</a:t>
                      </a:r>
                      <a:r>
                        <a:rPr lang="zh-CN" altLang="en-US" sz="2400" kern="10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化工原料</a:t>
                      </a:r>
                      <a:r>
                        <a:rPr lang="en-US" altLang="zh-CN" sz="2400" kern="10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)</a:t>
                      </a:r>
                      <a:endParaRPr lang="en-US" altLang="zh-CN" sz="2400" kern="10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67" marR="6856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0" y="-22225"/>
            <a:ext cx="5754370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【思考与交流】</a:t>
            </a:r>
            <a:endParaRPr lang="zh-CN" altLang="en-US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89325" y="678318"/>
            <a:ext cx="11185068" cy="56324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zh-CN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生活中汽车的车用燃料一般为裂化汽油。这种汽油和直馏汽油有何区别？</a:t>
            </a:r>
            <a:endParaRPr lang="zh-CN" altLang="zh-CN" kern="100">
              <a:effectLst/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9325" y="1241149"/>
            <a:ext cx="11185068" cy="1079500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zh-CN" altLang="zh-CN" b="1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直馏汽油主要是饱和烃的混合物，裂化汽油中含不饱和烃；可用溴的四氯化碳溶液区别它们。</a:t>
            </a:r>
            <a:endParaRPr lang="zh-CN" altLang="zh-CN" b="1" kern="10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-22225"/>
            <a:ext cx="5754370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【思考与交流】</a:t>
            </a:r>
            <a:endParaRPr lang="zh-CN" altLang="en-US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9325" y="2181614"/>
            <a:ext cx="11185068" cy="167068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en-US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、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目前，多数石油产品仍作为燃料使用，如把石油产品来合成高分子材料，其价值将成倍提升，试写出用汽油</a:t>
            </a: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主要成分为辛烷</a:t>
            </a: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en-US" altLang="zh-CN" kern="100" baseline="-250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8</a:t>
            </a: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18</a:t>
            </a: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为原料，生成聚乙烯塑料的合成原理？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3028145" y="3436548"/>
          <a:ext cx="9163685" cy="1189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文档" r:id="rId1" imgW="9151620" imgH="1189990" progId="Word.Document.12">
                  <p:embed/>
                </p:oleObj>
              </mc:Choice>
              <mc:Fallback>
                <p:oleObj name="文档" r:id="rId1" imgW="9151620" imgH="118999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28145" y="3436548"/>
                        <a:ext cx="9163685" cy="1189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3104345" y="4399208"/>
          <a:ext cx="9163685" cy="1180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文档" r:id="rId3" imgW="9151620" imgH="1189990" progId="Word.Document.12">
                  <p:embed/>
                </p:oleObj>
              </mc:Choice>
              <mc:Fallback>
                <p:oleObj name="文档" r:id="rId3" imgW="9151620" imgH="118999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4345" y="4399208"/>
                        <a:ext cx="9163685" cy="1180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3104486" y="5352343"/>
          <a:ext cx="9163685" cy="788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文档" r:id="rId5" imgW="9151620" imgH="794385" progId="Word.Document.12">
                  <p:embed/>
                </p:oleObj>
              </mc:Choice>
              <mc:Fallback>
                <p:oleObj name="文档" r:id="rId5" imgW="9151620" imgH="79438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04486" y="5352343"/>
                        <a:ext cx="9163685" cy="788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34566" y="762712"/>
            <a:ext cx="11412000" cy="13208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600" b="1" kern="100">
                <a:solidFill>
                  <a:srgbClr val="2258A2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3. </a:t>
            </a:r>
            <a:r>
              <a:rPr lang="zh-CN" altLang="zh-CN" sz="2600" b="1" kern="100">
                <a:solidFill>
                  <a:srgbClr val="2258A2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煤、石油、天然气为原料生产合成材料</a:t>
            </a:r>
            <a:endParaRPr lang="zh-CN" altLang="zh-CN" sz="2600" b="1" kern="100">
              <a:solidFill>
                <a:srgbClr val="2258A2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zh-CN" altLang="zh-CN" sz="26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    三大合成材料</a:t>
            </a:r>
            <a:r>
              <a:rPr lang="zh-CN" altLang="zh-CN" sz="26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：</a:t>
            </a:r>
            <a:r>
              <a:rPr lang="en-US" altLang="zh-CN" sz="2600" u="sng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    </a:t>
            </a:r>
            <a:r>
              <a:rPr lang="zh-CN" altLang="zh-CN" sz="26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</a:t>
            </a:r>
            <a:r>
              <a:rPr lang="en-US" altLang="zh-CN" sz="2600" u="sng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            </a:t>
            </a:r>
            <a:r>
              <a:rPr lang="zh-CN" altLang="zh-CN" sz="26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</a:t>
            </a:r>
            <a:r>
              <a:rPr lang="en-US" altLang="zh-CN" sz="2600" u="sng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            </a:t>
            </a:r>
            <a:r>
              <a:rPr lang="zh-CN" altLang="zh-CN" sz="26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。</a:t>
            </a:r>
            <a:endParaRPr lang="zh-CN" altLang="zh-CN" sz="2600" kern="100">
              <a:effectLst/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20346" y="1463283"/>
            <a:ext cx="48056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塑料</a:t>
            </a:r>
            <a:r>
              <a:rPr lang="en-US" altLang="zh-CN" sz="2600" b="1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        </a:t>
            </a:r>
            <a:r>
              <a:rPr lang="zh-CN" altLang="zh-CN" sz="2600" b="1" kern="10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合成橡胶</a:t>
            </a:r>
            <a:r>
              <a:rPr lang="en-US" altLang="zh-CN" sz="2600" b="1" kern="10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        </a:t>
            </a:r>
            <a:r>
              <a:rPr lang="zh-CN" altLang="zh-CN" sz="2600" b="1" kern="10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合成纤维</a:t>
            </a:r>
            <a:endParaRPr lang="zh-CN" altLang="zh-CN" sz="2600" b="1" kern="10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-22225"/>
            <a:ext cx="5754370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二、煤、石油和天然气的综合利用</a:t>
            </a:r>
            <a:endParaRPr lang="zh-CN" altLang="en-US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0260" y="2271395"/>
            <a:ext cx="8086090" cy="4092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22225"/>
            <a:ext cx="5754370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【科学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·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技术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·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社会】</a:t>
            </a:r>
            <a:endParaRPr lang="zh-CN" altLang="en-US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2925" y="931545"/>
            <a:ext cx="11106150" cy="53454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altLang="zh-CN" sz="2400">
                <a:latin typeface="Times New Roman" panose="02020603050405020304" charset="0"/>
                <a:ea typeface="微软雅黑" panose="020B0503020204020204" charset="-122"/>
              </a:rPr>
              <a:t>         </a:t>
            </a:r>
            <a:r>
              <a:rPr lang="zh-CN" altLang="en-US" sz="2800" b="1">
                <a:latin typeface="Times New Roman" panose="02020603050405020304" charset="0"/>
                <a:ea typeface="微软雅黑" panose="020B0503020204020204" charset="-122"/>
              </a:rPr>
              <a:t>生物质资源的利用</a:t>
            </a:r>
            <a:endParaRPr lang="en-US" altLang="zh-CN" sz="240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>
                <a:latin typeface="Times New Roman" panose="02020603050405020304" charset="0"/>
                <a:ea typeface="微软雅黑" panose="020B0503020204020204" charset="-122"/>
              </a:rPr>
              <a:t>         </a:t>
            </a:r>
            <a:r>
              <a:rPr lang="zh-CN" altLang="en-US" sz="2400">
                <a:latin typeface="Times New Roman" panose="02020603050405020304" charset="0"/>
                <a:ea typeface="微软雅黑" panose="020B0503020204020204" charset="-122"/>
              </a:rPr>
              <a:t>人类对生物质资源的开发利用具有悠久的历史。古代人类在长期实践中学会了种植农作物、用薪柴生火、酿酒、造醋、制作饴糖、植物药用，等等。现代科技的发展为开发利用生物质资源奠定了更加坚实的基础。人们利用物理、化学和生物方法将生物质资源转化为材料（如木材、纸张）、燃料（如生物乙醇、生物柴油），以及基本化工原料（如木炭、乙醇、甲醇、甲烷）等。目前，我国可供开发利用的生物质资源主要有农业、林业产品的废弃物（如农作物秸秆、林木加工余料），生产和生活的废弃物（如厨余垃圾、畜禽粪便）等。随着科技和社会的发展，以来自生物质的纤维素、淀粉和油脂等为原料的化工生产路线，替代以煤、石油和天然气为原料的路线，将是一条绿色的可持续发展途径。</a:t>
            </a:r>
            <a:endParaRPr lang="zh-CN" altLang="en-US" sz="2400"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22225"/>
            <a:ext cx="5754370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【课堂练习】</a:t>
            </a:r>
            <a:endParaRPr lang="zh-CN" altLang="en-US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57865" y="979891"/>
            <a:ext cx="11409887" cy="2890520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en-US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、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海水淡化是海岛地区获得淡水的重要手段，海水淡化是指除去海水中的盐分以获得淡水的工艺过程，其方法较多，如电渗析法、离子交换法等。下列方法中也可以用来进行海水淡化的是（     ）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过滤法</a:t>
            </a: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  </a:t>
            </a:r>
            <a:r>
              <a:rPr lang="en-US" altLang="zh-CN" kern="100" smtClean="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			B</a:t>
            </a: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蒸馏法</a:t>
            </a: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  </a:t>
            </a:r>
            <a:endParaRPr lang="en-US" altLang="zh-CN" kern="100" smtClean="0">
              <a:latin typeface="Times New Roman" panose="02020603050405020304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 smtClean="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分液法</a:t>
            </a: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  </a:t>
            </a:r>
            <a:r>
              <a:rPr lang="en-US" altLang="zh-CN" kern="100" smtClean="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			D</a:t>
            </a: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萃取法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3669003" y="2259080"/>
            <a:ext cx="755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en-US" alt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91215" y="896478"/>
            <a:ext cx="11409887" cy="399859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en-US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、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地球上的大部分水是以海水形式存在的，若能找到海水淡化的大规模生产方法，将极大地缓解目前人类面临的水资源日益紧缺的状况。下列有关海水淡化的方法在原理上完全不可行的是（     ）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加明矾使海水中的盐分沉淀而淡化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利用太阳能使海水蒸馏淡化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将海水缓慢凝固以获取淡化的饮用水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将海水通过离子交换树脂，以除去所含离子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-22225"/>
            <a:ext cx="5754370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【课堂练习】</a:t>
            </a:r>
            <a:endParaRPr lang="zh-CN" altLang="en-US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2" name="TextBox 9"/>
          <p:cNvSpPr txBox="1"/>
          <p:nvPr/>
        </p:nvSpPr>
        <p:spPr>
          <a:xfrm>
            <a:off x="3783303" y="2144780"/>
            <a:ext cx="755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endParaRPr lang="en-US" alt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391215" y="1282133"/>
            <a:ext cx="11409887" cy="2890520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en-US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、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海水是一个巨大的化学资源库，下列有关海水综合利用的说法正确的是（    ）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利用潮汐发电是将化学能转化为电能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海水蒸发制海盐的过程中发生了化学变化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从海水中可以得到</a:t>
            </a: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MgCl</a:t>
            </a:r>
            <a:r>
              <a:rPr lang="en-US" altLang="zh-CN" kern="100" baseline="-250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，电解熔融</a:t>
            </a: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MgCl</a:t>
            </a:r>
            <a:r>
              <a:rPr lang="en-US" altLang="zh-CN" kern="100" baseline="-250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可制备</a:t>
            </a: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Mg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海水中含有溴元素，只需经过物理变化就可以得到溴单质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-22225"/>
            <a:ext cx="5754370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【课堂练习】</a:t>
            </a:r>
            <a:endParaRPr lang="zh-CN" altLang="en-US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10641303" y="1420880"/>
            <a:ext cx="755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endParaRPr lang="en-US" alt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91215" y="1265059"/>
            <a:ext cx="11409887" cy="2890520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zh-CN" altLang="en-US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、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海洋中蕴藏着巨大的化学资源，下列有关海水综合利用的说法正确的是（    ）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蒸发海水可以生产单质碘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蒸馏海水可以得到淡水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电解海水可以得到单质镁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电解海水可以制得金属钠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-22225"/>
            <a:ext cx="5754370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【课堂练习】</a:t>
            </a:r>
            <a:endParaRPr lang="zh-CN" altLang="en-US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10641303" y="1439930"/>
            <a:ext cx="755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en-US" alt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91215" y="611844"/>
            <a:ext cx="11409887" cy="5106670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5</a:t>
            </a:r>
            <a:r>
              <a:rPr lang="zh-CN" altLang="en-US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、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从淡化海水中提取溴的流程如下</a:t>
            </a:r>
            <a:r>
              <a:rPr lang="zh-CN" altLang="zh-CN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：</a:t>
            </a:r>
            <a:endParaRPr lang="en-US" altLang="zh-CN" kern="100" smtClean="0">
              <a:latin typeface="Times New Roman" panose="02020603050405020304"/>
              <a:ea typeface="微软雅黑" panose="020B0503020204020204" charset="-122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endParaRPr lang="en-US" altLang="zh-CN" kern="100">
              <a:latin typeface="Times New Roman" panose="02020603050405020304"/>
              <a:ea typeface="微软雅黑" panose="020B0503020204020204" charset="-122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endParaRPr lang="en-US" altLang="zh-CN" kern="100" smtClean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endParaRPr lang="en-US" altLang="zh-CN" kern="100" smtClean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下列有关说法不正确的是（    ）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A.X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试剂可用</a:t>
            </a: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Na</a:t>
            </a:r>
            <a:r>
              <a:rPr lang="en-US" altLang="zh-CN" kern="100" baseline="-250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饱和溶液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步骤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charset="0"/>
              </a:rPr>
              <a:t>Ⅲ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的离子反应：</a:t>
            </a: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2Br</a:t>
            </a:r>
            <a:r>
              <a:rPr lang="zh-CN" altLang="zh-CN" kern="100" baseline="30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－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＋</a:t>
            </a: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Cl</a:t>
            </a:r>
            <a:r>
              <a:rPr lang="en-US" altLang="zh-CN" kern="100" baseline="-250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kern="100" spc="-8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==</a:t>
            </a: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=2Cl</a:t>
            </a:r>
            <a:r>
              <a:rPr lang="zh-CN" altLang="zh-CN" kern="100" baseline="30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－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＋</a:t>
            </a: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Br</a:t>
            </a:r>
            <a:r>
              <a:rPr lang="en-US" altLang="zh-CN" kern="100" baseline="-250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工业上每获得</a:t>
            </a: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1 mol Br</a:t>
            </a:r>
            <a:r>
              <a:rPr lang="en-US" altLang="zh-CN" kern="100" baseline="-250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，需要消耗</a:t>
            </a: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Cl</a:t>
            </a:r>
            <a:r>
              <a:rPr lang="en-US" altLang="zh-CN" kern="100" baseline="-250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 44.8 L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步骤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charset="0"/>
              </a:rPr>
              <a:t>Ⅳ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包含萃取、分液和</a:t>
            </a:r>
            <a:r>
              <a:rPr lang="zh-CN" altLang="zh-CN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蒸馏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64194" name="Picture 2" descr="4-2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4044" y="1502921"/>
            <a:ext cx="8004231" cy="110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-22225"/>
            <a:ext cx="5754370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【课堂练习】</a:t>
            </a:r>
            <a:endParaRPr lang="zh-CN" altLang="en-US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2" name="TextBox 9"/>
          <p:cNvSpPr txBox="1"/>
          <p:nvPr/>
        </p:nvSpPr>
        <p:spPr>
          <a:xfrm>
            <a:off x="4069053" y="2961390"/>
            <a:ext cx="755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endParaRPr lang="en-US" alt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46572" y="3609464"/>
            <a:ext cx="9084022" cy="1753235"/>
            <a:chOff x="389206" y="3717826"/>
            <a:chExt cx="9085704" cy="1753559"/>
          </a:xfrm>
        </p:grpSpPr>
        <p:grpSp>
          <p:nvGrpSpPr>
            <p:cNvPr id="28" name="组合 27"/>
            <p:cNvGrpSpPr/>
            <p:nvPr/>
          </p:nvGrpSpPr>
          <p:grpSpPr>
            <a:xfrm>
              <a:off x="389206" y="3717826"/>
              <a:ext cx="9085704" cy="1753559"/>
              <a:chOff x="389206" y="3727253"/>
              <a:chExt cx="9085704" cy="1753559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389206" y="4408289"/>
                <a:ext cx="487770" cy="46046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zh-CN" sz="2400" kern="1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煤</a:t>
                </a:r>
                <a:endParaRPr lang="zh-CN" altLang="zh-CN" sz="2400" kern="10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1060872" y="3727253"/>
                <a:ext cx="8414038" cy="1753559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400" kern="1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分类：无烟煤、烟煤、褐煤、泥煤</a:t>
                </a:r>
                <a:r>
                  <a:rPr lang="zh-CN" altLang="zh-CN" sz="2400" kern="100" smtClean="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等</a:t>
                </a:r>
                <a:endParaRPr lang="en-US" altLang="zh-CN" sz="2400" kern="100" smtClean="0">
                  <a:latin typeface="Times New Roman" panose="02020603050405020304"/>
                  <a:ea typeface="微软雅黑" panose="020B050302020402020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400" kern="100" smtClean="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物质</a:t>
                </a:r>
                <a:r>
                  <a:rPr lang="zh-CN" altLang="zh-CN" sz="2400" kern="1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组成：有机物和少量</a:t>
                </a:r>
                <a:r>
                  <a:rPr lang="zh-CN" altLang="zh-CN" sz="2400" kern="100" smtClean="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无机物</a:t>
                </a:r>
                <a:endParaRPr lang="en-US" altLang="zh-CN" sz="2400" kern="100" smtClean="0">
                  <a:latin typeface="Times New Roman" panose="02020603050405020304" charset="0"/>
                  <a:ea typeface="微软雅黑" panose="020B050302020402020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400" kern="100" smtClean="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元素</a:t>
                </a:r>
                <a:r>
                  <a:rPr lang="zh-CN" altLang="zh-CN" sz="2400" kern="1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组成：主要含碳元素，还含</a:t>
                </a:r>
                <a:r>
                  <a:rPr lang="zh-CN" altLang="zh-CN" sz="2400" kern="100" smtClean="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少量</a:t>
                </a:r>
                <a:r>
                  <a:rPr lang="en-US" altLang="zh-CN" sz="2400" u="sng" kern="100" smtClean="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                                </a:t>
                </a:r>
                <a:r>
                  <a:rPr lang="zh-CN" altLang="zh-CN" sz="2400" kern="100" smtClean="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等</a:t>
                </a:r>
                <a:r>
                  <a:rPr lang="zh-CN" altLang="zh-CN" sz="2400" kern="1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元素</a:t>
                </a:r>
                <a:endParaRPr lang="zh-CN" altLang="en-US" sz="2400"/>
              </a:p>
            </p:txBody>
          </p:sp>
        </p:grpSp>
        <p:sp>
          <p:nvSpPr>
            <p:cNvPr id="2" name="左大括号 1"/>
            <p:cNvSpPr/>
            <p:nvPr/>
          </p:nvSpPr>
          <p:spPr>
            <a:xfrm>
              <a:off x="847277" y="3933850"/>
              <a:ext cx="261995" cy="1368152"/>
            </a:xfrm>
            <a:prstGeom prst="leftBrace">
              <a:avLst>
                <a:gd name="adj1" fmla="val 52938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5" name="矩形 4"/>
          <p:cNvSpPr/>
          <p:nvPr/>
        </p:nvSpPr>
        <p:spPr>
          <a:xfrm>
            <a:off x="6554219" y="4740382"/>
            <a:ext cx="2316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氢、氧、氮、硫</a:t>
            </a:r>
            <a:endParaRPr lang="zh-CN" altLang="zh-CN" sz="2400" kern="10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-22225"/>
            <a:ext cx="5754370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二、煤、石油和天然气的综合利用</a:t>
            </a:r>
            <a:endParaRPr lang="zh-CN" altLang="en-US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7845" y="669925"/>
            <a:ext cx="11052175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>
                <a:latin typeface="微软雅黑" panose="020B0503020204020204" charset="-122"/>
                <a:ea typeface="微软雅黑" panose="020B0503020204020204" charset="-122"/>
              </a:rPr>
              <a:t>提问：煤石油和天然气是人类主要的能源，如何实现化石燃料的综合利用，提高利用率，减少化学燃料燃烧所造成的环境污染问题呢？</a:t>
            </a:r>
            <a:endParaRPr lang="zh-CN" altLang="en-US" sz="2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0850" y="1880870"/>
            <a:ext cx="3334385" cy="551180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ct val="0"/>
              </a:spcAft>
            </a:pPr>
            <a:r>
              <a:rPr lang="en-US" altLang="zh-CN" sz="2800" b="1" kern="100">
                <a:solidFill>
                  <a:srgbClr val="2258A2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1.  </a:t>
            </a:r>
            <a:r>
              <a:rPr lang="zh-CN" altLang="zh-CN" sz="2800" b="1" kern="100">
                <a:solidFill>
                  <a:srgbClr val="2258A2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煤的综合利用</a:t>
            </a:r>
            <a:endParaRPr lang="zh-CN" altLang="zh-CN" sz="2800" kern="100">
              <a:effectLst/>
              <a:latin typeface="Times New Roman" panose="02020603050405020304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1850" y="2682240"/>
            <a:ext cx="3651250" cy="48958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ct val="0"/>
              </a:spcAft>
            </a:pPr>
            <a:r>
              <a:rPr lang="en-US" altLang="zh-CN" b="1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(1) </a:t>
            </a:r>
            <a:r>
              <a:rPr lang="zh-CN" altLang="zh-CN" b="1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煤的分类与组成</a:t>
            </a:r>
            <a:endParaRPr lang="zh-CN" altLang="zh-CN" b="1" kern="100">
              <a:effectLst/>
              <a:latin typeface="Times New Roman" panose="02020603050405020304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29315" y="642649"/>
            <a:ext cx="11409887" cy="1228090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6</a:t>
            </a:r>
            <a:r>
              <a:rPr lang="zh-CN" altLang="en-US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、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海水中溴元素以</a:t>
            </a: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Br</a:t>
            </a:r>
            <a:r>
              <a:rPr lang="zh-CN" altLang="zh-CN" kern="100" baseline="30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－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形式存在，工业上用空气吹出法从海水中提取溴的工艺流程如图所示：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9315" y="3443335"/>
            <a:ext cx="11409887" cy="218757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(1) 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步骤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charset="0"/>
              </a:rPr>
              <a:t>①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反应的离子方程式是</a:t>
            </a:r>
            <a:r>
              <a:rPr lang="en-US" altLang="zh-CN" kern="100" smtClean="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。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(2) 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步骤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charset="0"/>
              </a:rPr>
              <a:t>③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反应的化学方程式是</a:t>
            </a:r>
            <a:r>
              <a:rPr lang="en-US" altLang="zh-CN" kern="100" smtClean="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_______________________________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。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(3) 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从理论上考虑，下列物质也能充分吸收</a:t>
            </a: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Br</a:t>
            </a:r>
            <a:r>
              <a:rPr lang="en-US" altLang="zh-CN" kern="100" baseline="-250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的是</a:t>
            </a:r>
            <a:r>
              <a:rPr lang="en-US" altLang="zh-CN" kern="100" smtClean="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_____(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填字母</a:t>
            </a: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。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en-US" altLang="zh-CN" kern="100" err="1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A.NaOH  </a:t>
            </a:r>
            <a:r>
              <a:rPr lang="en-US" altLang="zh-CN" kern="100" smtClean="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	B.FeCl</a:t>
            </a:r>
            <a:r>
              <a:rPr lang="en-US" altLang="zh-CN" kern="100" baseline="-25000" smtClean="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kern="100" smtClean="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  		C.Na</a:t>
            </a:r>
            <a:r>
              <a:rPr lang="en-US" altLang="zh-CN" kern="100" baseline="-25000" smtClean="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kern="100" smtClean="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 smtClean="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en-US" altLang="zh-CN" kern="100" smtClean="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  	D.H</a:t>
            </a:r>
            <a:r>
              <a:rPr lang="en-US" altLang="zh-CN" kern="100" baseline="-25000" smtClean="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kern="100" smtClean="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O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56002" name="Picture 2" descr="4-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0015" y="1319530"/>
            <a:ext cx="6167120" cy="223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622370" y="3513192"/>
            <a:ext cx="337248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2Br</a:t>
            </a:r>
            <a:r>
              <a:rPr lang="zh-CN" altLang="zh-CN" sz="2400" kern="100" baseline="30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－</a:t>
            </a:r>
            <a:r>
              <a:rPr lang="zh-CN" altLang="zh-CN" sz="2400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＋</a:t>
            </a:r>
            <a:r>
              <a:rPr lang="en-US" altLang="zh-CN" sz="2400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Cl</a:t>
            </a:r>
            <a:r>
              <a:rPr lang="en-US" altLang="zh-CN" sz="2400" kern="100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2</a:t>
            </a:r>
            <a:r>
              <a:rPr lang="en-US" altLang="zh-CN" sz="2400" kern="100" spc="-8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==</a:t>
            </a:r>
            <a:r>
              <a:rPr lang="en-US" altLang="zh-CN" sz="2400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=Br</a:t>
            </a:r>
            <a:r>
              <a:rPr lang="en-US" altLang="zh-CN" sz="2400" kern="100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2</a:t>
            </a:r>
            <a:r>
              <a:rPr lang="zh-CN" altLang="zh-CN" sz="2400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＋</a:t>
            </a:r>
            <a:r>
              <a:rPr lang="en-US" altLang="zh-CN" sz="2400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2Cl</a:t>
            </a:r>
            <a:r>
              <a:rPr lang="zh-CN" altLang="zh-CN" sz="2400" kern="100" baseline="30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－</a:t>
            </a:r>
            <a:endParaRPr lang="zh-CN" altLang="zh-CN" sz="2400" kern="100" baseline="3000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612847" y="4026770"/>
            <a:ext cx="46640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SO</a:t>
            </a:r>
            <a:r>
              <a:rPr lang="en-US" altLang="zh-CN" sz="2400" kern="100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2</a:t>
            </a:r>
            <a:r>
              <a:rPr lang="zh-CN" altLang="zh-CN" sz="2400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＋</a:t>
            </a:r>
            <a:r>
              <a:rPr lang="en-US" altLang="zh-CN" sz="2400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Br</a:t>
            </a:r>
            <a:r>
              <a:rPr lang="en-US" altLang="zh-CN" sz="2400" kern="100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2</a:t>
            </a:r>
            <a:r>
              <a:rPr lang="zh-CN" altLang="zh-CN" sz="2400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＋</a:t>
            </a:r>
            <a:r>
              <a:rPr lang="en-US" altLang="zh-CN" sz="2400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2H</a:t>
            </a:r>
            <a:r>
              <a:rPr lang="en-US" altLang="zh-CN" sz="2400" kern="100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2</a:t>
            </a:r>
            <a:r>
              <a:rPr lang="en-US" altLang="zh-CN" sz="2400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O</a:t>
            </a:r>
            <a:r>
              <a:rPr lang="en-US" altLang="zh-CN" sz="2400" kern="100" spc="-8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==</a:t>
            </a:r>
            <a:r>
              <a:rPr lang="en-US" altLang="zh-CN" sz="2400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=H</a:t>
            </a:r>
            <a:r>
              <a:rPr lang="en-US" altLang="zh-CN" sz="2400" kern="100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2</a:t>
            </a:r>
            <a:r>
              <a:rPr lang="en-US" altLang="zh-CN" sz="2400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SO</a:t>
            </a:r>
            <a:r>
              <a:rPr lang="en-US" altLang="zh-CN" sz="2400" kern="100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4</a:t>
            </a:r>
            <a:r>
              <a:rPr lang="zh-CN" altLang="zh-CN" sz="2400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＋</a:t>
            </a:r>
            <a:r>
              <a:rPr lang="en-US" altLang="zh-CN" sz="2400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2HBr</a:t>
            </a:r>
            <a:endParaRPr lang="en-US" altLang="zh-CN" sz="2400" kern="10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053952" y="4536047"/>
            <a:ext cx="8096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ABC</a:t>
            </a:r>
            <a:endParaRPr lang="en-US" altLang="zh-CN" sz="2400" kern="10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9315" y="5475064"/>
            <a:ext cx="11409887" cy="144970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Aft>
                <a:spcPct val="0"/>
              </a:spcAft>
            </a:pP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(4)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步骤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charset="0"/>
              </a:rPr>
              <a:t>⑤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蒸馏过程中，温度应控制在</a:t>
            </a: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80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～</a:t>
            </a: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90 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charset="0"/>
              </a:rPr>
              <a:t>℃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。温度过高或过低都不利于生产，若温度过高，大量水蒸气随溴排出，溴蒸气中水分增加；若温度过低，则</a:t>
            </a:r>
            <a:r>
              <a:rPr lang="en-US" altLang="zh-CN" kern="100" smtClean="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________</a:t>
            </a: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_</a:t>
            </a:r>
            <a:r>
              <a:rPr lang="en-US" altLang="zh-CN" kern="100" smtClean="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__</a:t>
            </a:r>
            <a:endParaRPr lang="en-US" altLang="zh-CN" kern="100" smtClean="0">
              <a:latin typeface="Times New Roman" panose="02020603050405020304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20000"/>
              </a:lnSpc>
              <a:spcAft>
                <a:spcPct val="0"/>
              </a:spcAft>
            </a:pPr>
            <a:r>
              <a:rPr lang="en-US" altLang="zh-CN" kern="100" smtClean="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______________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。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87766" y="5921053"/>
            <a:ext cx="17068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溴不能</a:t>
            </a:r>
            <a:r>
              <a:rPr lang="zh-CN" altLang="zh-CN" sz="2400" kern="10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完全</a:t>
            </a:r>
            <a:endParaRPr lang="zh-CN" altLang="zh-CN" sz="2400" kern="10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7721" y="6369798"/>
            <a:ext cx="2011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蒸出，产率低</a:t>
            </a:r>
            <a:endParaRPr lang="zh-CN" altLang="zh-CN" sz="2400" kern="10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-22225"/>
            <a:ext cx="5754370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【课堂练习】</a:t>
            </a:r>
            <a:endParaRPr lang="zh-CN" altLang="en-US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60680" y="592455"/>
            <a:ext cx="4063365" cy="674370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b="1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(2) </a:t>
            </a:r>
            <a:r>
              <a:rPr lang="zh-CN" altLang="zh-CN" b="1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煤的综合利用方式</a:t>
            </a:r>
            <a:endParaRPr lang="zh-CN" altLang="zh-CN" b="1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887849" y="1132210"/>
          <a:ext cx="8718522" cy="1476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文档" r:id="rId1" imgW="8721725" imgH="1478280" progId="Word.Document.12">
                  <p:embed/>
                </p:oleObj>
              </mc:Choice>
              <mc:Fallback>
                <p:oleObj name="文档" r:id="rId1" imgW="8721725" imgH="147828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87849" y="1132210"/>
                        <a:ext cx="8718522" cy="1476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0" y="129540"/>
            <a:ext cx="5754370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二、煤、石油和天然气的综合利用</a:t>
            </a:r>
            <a:endParaRPr lang="zh-CN" altLang="en-US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165" y="2383790"/>
            <a:ext cx="5781040" cy="4424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91160" y="450215"/>
            <a:ext cx="4063365" cy="674370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b="1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(2) </a:t>
            </a:r>
            <a:r>
              <a:rPr lang="zh-CN" altLang="zh-CN" b="1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煤的综合利用方式</a:t>
            </a:r>
            <a:endParaRPr lang="zh-CN" altLang="zh-CN" b="1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-22225"/>
            <a:ext cx="5754370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二、煤、石油和天然气的综合利用</a:t>
            </a:r>
            <a:endParaRPr lang="zh-CN" altLang="en-US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966111" y="944554"/>
          <a:ext cx="8714740" cy="158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文档" r:id="rId1" imgW="8722360" imgH="1586865" progId="Word.Document.12">
                  <p:embed/>
                </p:oleObj>
              </mc:Choice>
              <mc:Fallback>
                <p:oleObj name="文档" r:id="rId1" imgW="8722360" imgH="158686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66111" y="944554"/>
                        <a:ext cx="8714740" cy="1584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966111" y="2447778"/>
          <a:ext cx="8358227" cy="1671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文档" r:id="rId3" imgW="8359140" imgH="1676400" progId="Word.Document.12">
                  <p:embed/>
                </p:oleObj>
              </mc:Choice>
              <mc:Fallback>
                <p:oleObj name="文档" r:id="rId3" imgW="8359140" imgH="16764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6111" y="2447778"/>
                        <a:ext cx="8358227" cy="1671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391215" y="3852707"/>
            <a:ext cx="11409887" cy="2890520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b="1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(3) </a:t>
            </a:r>
            <a:r>
              <a:rPr lang="zh-CN" altLang="zh-CN" b="1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煤综合利用的意义</a:t>
            </a:r>
            <a:endParaRPr lang="zh-CN" altLang="zh-CN" b="1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charset="0"/>
              </a:rPr>
              <a:t>   ① 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减少煤燃烧产生的大量</a:t>
            </a: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</a:t>
            </a:r>
            <a:r>
              <a:rPr lang="en-US" altLang="zh-CN" kern="100" err="1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NO</a:t>
            </a:r>
            <a:r>
              <a:rPr lang="en-US" altLang="zh-CN" i="1" kern="100" baseline="-25000" err="1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x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、碳的氧化物和粉尘等污染物的排放。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charset="0"/>
              </a:rPr>
              <a:t>   ② 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提高煤燃烧的效率</a:t>
            </a: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——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煤的气化、液化都是使煤变成清洁能源的有效途径，煤的燃烧效率也有很大的提高。</a:t>
            </a:r>
            <a:endParaRPr lang="zh-CN" altLang="zh-CN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charset="0"/>
              </a:rPr>
              <a:t>   ③ 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生产基本化工原料</a:t>
            </a:r>
            <a:r>
              <a:rPr lang="en-US" altLang="zh-CN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——</a:t>
            </a:r>
            <a:r>
              <a:rPr lang="zh-CN" altLang="zh-CN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通过煤的干馏，获得大量的基本化工原料。</a:t>
            </a:r>
            <a:endParaRPr lang="zh-CN" altLang="zh-CN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22225"/>
            <a:ext cx="5754370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【思考与交流】</a:t>
            </a:r>
            <a:endParaRPr lang="zh-CN" altLang="en-US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1160" y="978535"/>
            <a:ext cx="10590530" cy="551180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煤的气化、液化是物质三态</a:t>
            </a:r>
            <a:r>
              <a:rPr lang="en-US" altLang="zh-CN" sz="28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(</a:t>
            </a:r>
            <a:r>
              <a:rPr lang="zh-CN" altLang="zh-CN" sz="28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气、液、固</a:t>
            </a:r>
            <a:r>
              <a:rPr lang="en-US" altLang="zh-CN" sz="28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)</a:t>
            </a:r>
            <a:r>
              <a:rPr lang="zh-CN" altLang="zh-CN" sz="28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之间的变化吗？为什么？</a:t>
            </a:r>
            <a:endParaRPr lang="zh-CN" altLang="zh-CN" sz="2800" kern="100">
              <a:effectLst/>
              <a:latin typeface="Times New Roman" panose="02020603050405020304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1215" y="1786304"/>
            <a:ext cx="11409887" cy="551180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不是，物质三态之间的变化是物理变化，煤的气化、液化是化学变化。</a:t>
            </a:r>
            <a:endParaRPr lang="zh-CN" altLang="zh-CN" sz="2800" kern="100">
              <a:solidFill>
                <a:srgbClr val="FF0000"/>
              </a:solidFill>
              <a:effectLst/>
              <a:latin typeface="Times New Roman" panose="02020603050405020304"/>
              <a:ea typeface="微软雅黑" panose="020B0503020204020204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18008" b="21898"/>
          <a:stretch>
            <a:fillRect/>
          </a:stretch>
        </p:blipFill>
        <p:spPr>
          <a:xfrm>
            <a:off x="271780" y="2711450"/>
            <a:ext cx="11647805" cy="3945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91215" y="467952"/>
            <a:ext cx="11409887" cy="1874520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solidFill>
                  <a:srgbClr val="2258A2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2. </a:t>
            </a:r>
            <a:r>
              <a:rPr lang="zh-CN" altLang="zh-CN" sz="2800" b="1" kern="100">
                <a:solidFill>
                  <a:srgbClr val="2258A2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天然气的综合利用</a:t>
            </a:r>
            <a:endParaRPr lang="zh-CN" altLang="zh-CN" sz="2800" b="1" kern="100">
              <a:solidFill>
                <a:srgbClr val="2258A2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b="1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(1)</a:t>
            </a:r>
            <a:r>
              <a:rPr lang="zh-CN" altLang="zh-CN" b="1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天然气的主要成分：甲烷</a:t>
            </a:r>
            <a:endParaRPr lang="zh-CN" altLang="zh-CN" b="1" kern="1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b="1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(2)</a:t>
            </a:r>
            <a:r>
              <a:rPr lang="zh-CN" altLang="zh-CN" b="1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天然气的用途：</a:t>
            </a:r>
            <a:endParaRPr lang="zh-CN" altLang="zh-CN" b="1" kern="100">
              <a:effectLst/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828272" y="2342226"/>
          <a:ext cx="10535874" cy="4569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文档" r:id="rId1" imgW="10538460" imgH="4572000" progId="Word.Document.12">
                  <p:embed/>
                </p:oleObj>
              </mc:Choice>
              <mc:Fallback>
                <p:oleObj name="文档" r:id="rId1" imgW="10538460" imgH="45720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28272" y="2342226"/>
                        <a:ext cx="10535874" cy="4569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0" y="-22225"/>
            <a:ext cx="5754370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二、煤、石油和天然气的综合利用</a:t>
            </a:r>
            <a:endParaRPr lang="zh-CN" altLang="en-US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325" y="695325"/>
            <a:ext cx="4247515" cy="2533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22225"/>
            <a:ext cx="5754370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二、煤、石油和天然气的综合利用</a:t>
            </a:r>
            <a:endParaRPr lang="zh-CN" altLang="en-US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29260" y="742950"/>
            <a:ext cx="3485515" cy="551180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ct val="0"/>
              </a:spcAft>
            </a:pPr>
            <a:r>
              <a:rPr lang="en-US" altLang="zh-CN" sz="2800" b="1" kern="100">
                <a:solidFill>
                  <a:srgbClr val="2258A2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3. </a:t>
            </a:r>
            <a:r>
              <a:rPr lang="zh-CN" altLang="zh-CN" sz="2800" b="1" kern="100">
                <a:solidFill>
                  <a:srgbClr val="2258A2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石油的综合利用</a:t>
            </a:r>
            <a:endParaRPr lang="zh-CN" altLang="zh-CN" sz="2800" kern="100">
              <a:effectLst/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3615" y="1294060"/>
            <a:ext cx="11409887" cy="192087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(1) </a:t>
            </a:r>
            <a:r>
              <a:rPr lang="zh-CN" altLang="zh-CN" sz="2600" b="1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石油的组成</a:t>
            </a:r>
            <a:endParaRPr lang="zh-CN" altLang="zh-CN" sz="2600" b="1" kern="1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石油是</a:t>
            </a:r>
            <a:r>
              <a:rPr lang="zh-CN" altLang="zh-CN" sz="26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由</a:t>
            </a:r>
            <a:r>
              <a:rPr lang="en-US" altLang="zh-CN" sz="2600" u="sng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                   </a:t>
            </a:r>
            <a:r>
              <a:rPr lang="zh-CN" altLang="zh-CN" sz="26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组成</a:t>
            </a:r>
            <a:r>
              <a:rPr lang="zh-CN" altLang="zh-CN" sz="26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的混合物，没有固定的熔、沸点，只能在一定温度范围内熔化或汽化。</a:t>
            </a:r>
            <a:endParaRPr lang="zh-CN" altLang="zh-CN" sz="2600" kern="100">
              <a:effectLst/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84788" y="1990407"/>
            <a:ext cx="2494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多种碳氢化合物</a:t>
            </a:r>
            <a:endParaRPr lang="zh-CN" altLang="zh-CN" sz="2600" kern="10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3215005"/>
            <a:ext cx="4762500" cy="3162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370" y="3215005"/>
            <a:ext cx="5619115" cy="3162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6360" y="1728470"/>
            <a:ext cx="3904615" cy="48958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ct val="0"/>
              </a:spcAft>
            </a:pPr>
            <a:r>
              <a:rPr lang="en-US" altLang="zh-CN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 </a:t>
            </a:r>
            <a:r>
              <a:rPr lang="zh-CN" altLang="zh-CN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石油的综合利用途径</a:t>
            </a:r>
            <a:endParaRPr lang="zh-CN" altLang="zh-CN" b="1" kern="100">
              <a:effectLst/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3835" y="313055"/>
            <a:ext cx="5754370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二、煤、石油和天然气的综合利用</a:t>
            </a:r>
            <a:endParaRPr lang="zh-CN" altLang="en-US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887502" y="2963775"/>
            <a:ext cx="428838" cy="955093"/>
            <a:chOff x="1126655" y="2535500"/>
            <a:chExt cx="627862" cy="139835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441538" y="2538586"/>
              <a:ext cx="31297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1441538" y="2535500"/>
              <a:ext cx="0" cy="13983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439633" y="3933850"/>
              <a:ext cx="31297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126655" y="3231196"/>
              <a:ext cx="31297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矩形 19"/>
          <p:cNvSpPr/>
          <p:nvPr/>
        </p:nvSpPr>
        <p:spPr>
          <a:xfrm>
            <a:off x="3245494" y="2484965"/>
            <a:ext cx="8758560" cy="72325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6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：</a:t>
            </a:r>
            <a:r>
              <a:rPr lang="zh-CN" altLang="zh-CN" sz="26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利用石油中各</a:t>
            </a:r>
            <a:r>
              <a:rPr lang="zh-CN" altLang="zh-CN" sz="26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组分</a:t>
            </a:r>
            <a:r>
              <a:rPr lang="en-US" altLang="zh-CN" sz="2600" u="sng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     </a:t>
            </a:r>
            <a:r>
              <a:rPr lang="zh-CN" altLang="zh-CN" sz="26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不同</a:t>
            </a:r>
            <a:r>
              <a:rPr lang="zh-CN" altLang="zh-CN" sz="26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进行</a:t>
            </a:r>
            <a:r>
              <a:rPr lang="zh-CN" altLang="zh-CN" sz="26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分离</a:t>
            </a:r>
            <a:endParaRPr lang="en-US" altLang="zh-CN" sz="2600" kern="100" smtClean="0">
              <a:latin typeface="Times New Roman" panose="02020603050405020304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5406" y="3064932"/>
            <a:ext cx="518091" cy="621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charset="0"/>
              </a:rPr>
              <a:t>①</a:t>
            </a:r>
            <a:endParaRPr lang="zh-CN" altLang="zh-CN" sz="2600" b="1" kern="100">
              <a:solidFill>
                <a:srgbClr val="2258A2"/>
              </a:solidFill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27403" y="3220561"/>
            <a:ext cx="851515" cy="4924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zh-CN" altLang="zh-CN" sz="26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分馏</a:t>
            </a:r>
            <a:endParaRPr lang="zh-CN" altLang="zh-CN" sz="2600" b="1" kern="100">
              <a:solidFill>
                <a:srgbClr val="2258A2"/>
              </a:solidFill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391558" y="2682892"/>
            <a:ext cx="904365" cy="4924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zh-CN" sz="2600" kern="1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原理</a:t>
            </a:r>
            <a:endParaRPr lang="zh-CN" altLang="zh-CN" sz="2600" b="1" kern="100">
              <a:solidFill>
                <a:srgbClr val="2258A2"/>
              </a:solidFill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391558" y="3691004"/>
            <a:ext cx="904365" cy="4924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zh-CN" sz="2600" kern="1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产品</a:t>
            </a:r>
            <a:endParaRPr lang="zh-CN" altLang="zh-CN" sz="2600" b="1" kern="100">
              <a:solidFill>
                <a:srgbClr val="2258A2"/>
              </a:solidFill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10724" y="3274278"/>
            <a:ext cx="790529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600" kern="1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常压：石油气</a:t>
            </a:r>
            <a:r>
              <a:rPr lang="zh-CN" altLang="zh-CN" sz="2600" kern="100" smtClean="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</a:t>
            </a:r>
            <a:r>
              <a:rPr lang="en-US" altLang="zh-CN" sz="2600" u="sng" kern="100" smtClean="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    </a:t>
            </a:r>
            <a:r>
              <a:rPr lang="zh-CN" altLang="zh-CN" sz="2600" kern="100" smtClean="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</a:t>
            </a:r>
            <a:r>
              <a:rPr lang="en-US" altLang="zh-CN" sz="2600" u="sng" kern="100" smtClean="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    </a:t>
            </a:r>
            <a:r>
              <a:rPr lang="zh-CN" altLang="zh-CN" sz="2600" kern="100" smtClean="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</a:t>
            </a:r>
            <a:r>
              <a:rPr lang="en-US" altLang="zh-CN" sz="2600" u="sng" kern="100" smtClean="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   </a:t>
            </a:r>
            <a:r>
              <a:rPr lang="zh-CN" altLang="zh-CN" sz="2600" kern="100" smtClean="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</a:t>
            </a:r>
            <a:r>
              <a:rPr lang="zh-CN" altLang="zh-CN" sz="2600" kern="1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重油</a:t>
            </a:r>
            <a:endParaRPr lang="en-US" altLang="zh-CN" sz="2600" kern="100">
              <a:solidFill>
                <a:prstClr val="black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lvl="0" algn="just">
              <a:lnSpc>
                <a:spcPct val="150000"/>
              </a:lnSpc>
            </a:pPr>
            <a:r>
              <a:rPr lang="zh-CN" altLang="zh-CN" sz="2600" kern="10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减压：柴油、燃料油、石蜡、润滑油、沥青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377938" y="3622378"/>
            <a:ext cx="471722" cy="652341"/>
            <a:chOff x="1126655" y="2535500"/>
            <a:chExt cx="627862" cy="1398350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1441538" y="2538586"/>
              <a:ext cx="31297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1441538" y="2535500"/>
              <a:ext cx="0" cy="13983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1439633" y="3933850"/>
              <a:ext cx="31297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1126655" y="3231196"/>
              <a:ext cx="31297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28"/>
          <p:cNvSpPr/>
          <p:nvPr/>
        </p:nvSpPr>
        <p:spPr>
          <a:xfrm>
            <a:off x="6478115" y="2610884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沸点</a:t>
            </a:r>
            <a:endParaRPr lang="zh-CN" altLang="zh-CN" sz="2600" kern="10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279990" y="3330964"/>
            <a:ext cx="35189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汽油</a:t>
            </a:r>
            <a:r>
              <a:rPr lang="en-US" altLang="zh-CN" sz="2600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        </a:t>
            </a:r>
            <a:r>
              <a:rPr lang="zh-CN" altLang="zh-CN" sz="2600" kern="10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煤油</a:t>
            </a:r>
            <a:r>
              <a:rPr lang="en-US" altLang="zh-CN" sz="2600" kern="10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        </a:t>
            </a:r>
            <a:r>
              <a:rPr lang="zh-CN" altLang="zh-CN" sz="2600" kern="10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柴油</a:t>
            </a:r>
            <a:endParaRPr lang="zh-CN" altLang="zh-CN" sz="2600" kern="10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887502" y="5256734"/>
            <a:ext cx="428838" cy="593037"/>
            <a:chOff x="1126655" y="2535500"/>
            <a:chExt cx="627862" cy="1398350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1441538" y="2538586"/>
              <a:ext cx="31297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1441538" y="2535500"/>
              <a:ext cx="0" cy="13983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439633" y="3933850"/>
              <a:ext cx="31297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1126655" y="3231196"/>
              <a:ext cx="31297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矩形 35"/>
          <p:cNvSpPr/>
          <p:nvPr/>
        </p:nvSpPr>
        <p:spPr>
          <a:xfrm>
            <a:off x="465406" y="5155074"/>
            <a:ext cx="518091" cy="621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charset="0"/>
              </a:rPr>
              <a:t>②</a:t>
            </a:r>
            <a:endParaRPr lang="zh-CN" altLang="zh-CN" sz="2600" b="1" kern="100">
              <a:solidFill>
                <a:srgbClr val="2258A2"/>
              </a:solidFill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27403" y="5310703"/>
            <a:ext cx="851515" cy="4924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zh-CN" altLang="zh-CN" sz="26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裂化</a:t>
            </a:r>
            <a:endParaRPr lang="zh-CN" altLang="zh-CN" sz="2600" b="1" kern="100">
              <a:solidFill>
                <a:srgbClr val="2258A2"/>
              </a:solidFill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293134" y="4898242"/>
            <a:ext cx="7905297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目的：</a:t>
            </a:r>
            <a:r>
              <a:rPr lang="zh-CN" altLang="zh-CN" sz="26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提高</a:t>
            </a:r>
            <a:r>
              <a:rPr lang="en-US" altLang="zh-CN" sz="2600" u="sng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     </a:t>
            </a:r>
            <a:r>
              <a:rPr lang="zh-CN" altLang="zh-CN" sz="26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的</a:t>
            </a:r>
            <a:r>
              <a:rPr lang="zh-CN" altLang="zh-CN" sz="26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产量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200000"/>
              </a:lnSpc>
            </a:pPr>
            <a:r>
              <a:rPr lang="zh-CN" altLang="zh-CN" sz="26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原理：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157603" y="4956852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汽油</a:t>
            </a:r>
            <a:endParaRPr lang="zh-CN" altLang="zh-CN" sz="2600" kern="10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graphicFrame>
        <p:nvGraphicFramePr>
          <p:cNvPr id="40" name="对象 39"/>
          <p:cNvGraphicFramePr>
            <a:graphicFrameLocks noChangeAspect="1"/>
          </p:cNvGraphicFramePr>
          <p:nvPr/>
        </p:nvGraphicFramePr>
        <p:xfrm>
          <a:off x="4351550" y="5453266"/>
          <a:ext cx="247808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文档" r:id="rId1" imgW="2512060" imgH="1235710" progId="Word.Document.12">
                  <p:embed/>
                </p:oleObj>
              </mc:Choice>
              <mc:Fallback>
                <p:oleObj name="文档" r:id="rId1" imgW="2512060" imgH="123571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51550" y="5453266"/>
                        <a:ext cx="2478088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矩形 40"/>
          <p:cNvSpPr/>
          <p:nvPr/>
        </p:nvSpPr>
        <p:spPr>
          <a:xfrm>
            <a:off x="3280926" y="5803146"/>
            <a:ext cx="12925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en-US" altLang="zh-CN" sz="2600" kern="100" smtClean="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</a:rPr>
              <a:t>C</a:t>
            </a:r>
            <a:r>
              <a:rPr lang="en-US" altLang="zh-CN" sz="2600" kern="100" baseline="-25000" smtClean="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</a:rPr>
              <a:t>16</a:t>
            </a:r>
            <a:r>
              <a:rPr lang="en-US" altLang="zh-CN" sz="2600" kern="100" smtClean="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</a:rPr>
              <a:t>H</a:t>
            </a:r>
            <a:r>
              <a:rPr lang="en-US" altLang="zh-CN" sz="2600" kern="100" baseline="-25000" smtClean="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</a:rPr>
              <a:t>34</a:t>
            </a:r>
            <a:endParaRPr lang="en-US" altLang="zh-CN" sz="2600" kern="100" smtClean="0">
              <a:solidFill>
                <a:prstClr val="black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just">
              <a:spcAft>
                <a:spcPct val="0"/>
              </a:spcAft>
            </a:pPr>
            <a:r>
              <a:rPr lang="zh-CN" altLang="zh-CN" sz="2600" kern="100" smtClean="0">
                <a:solidFill>
                  <a:prstClr val="black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十六烷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263878" y="5731138"/>
            <a:ext cx="2335480" cy="892552"/>
            <a:chOff x="5270106" y="5372937"/>
            <a:chExt cx="2335480" cy="892552"/>
          </a:xfrm>
        </p:grpSpPr>
        <p:sp>
          <p:nvSpPr>
            <p:cNvPr id="42" name="矩形 41"/>
            <p:cNvSpPr/>
            <p:nvPr/>
          </p:nvSpPr>
          <p:spPr>
            <a:xfrm>
              <a:off x="5270106" y="5372937"/>
              <a:ext cx="1041124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2600" kern="100" smtClean="0">
                  <a:latin typeface="Times New Roman" panose="02020603050405020304" charset="0"/>
                  <a:ea typeface="微软雅黑" panose="020B0503020204020204" charset="-122"/>
                </a:rPr>
                <a:t>C</a:t>
              </a:r>
              <a:r>
                <a:rPr lang="en-US" altLang="zh-CN" sz="2600" kern="100" baseline="-25000" smtClean="0">
                  <a:latin typeface="Times New Roman" panose="02020603050405020304" charset="0"/>
                  <a:ea typeface="微软雅黑" panose="020B0503020204020204" charset="-122"/>
                </a:rPr>
                <a:t>8</a:t>
              </a:r>
              <a:r>
                <a:rPr lang="en-US" altLang="zh-CN" sz="2600" kern="100" smtClean="0">
                  <a:latin typeface="Times New Roman" panose="02020603050405020304" charset="0"/>
                  <a:ea typeface="微软雅黑" panose="020B0503020204020204" charset="-122"/>
                </a:rPr>
                <a:t>H</a:t>
              </a:r>
              <a:r>
                <a:rPr lang="en-US" altLang="zh-CN" sz="2600" kern="100" baseline="-25000" smtClean="0">
                  <a:latin typeface="Times New Roman" panose="02020603050405020304" charset="0"/>
                  <a:ea typeface="微软雅黑" panose="020B0503020204020204" charset="-122"/>
                </a:rPr>
                <a:t>18</a:t>
              </a:r>
              <a:endParaRPr lang="en-US" altLang="zh-CN" sz="2600" kern="100" baseline="-25000" smtClean="0">
                <a:latin typeface="Times New Roman" panose="02020603050405020304" charset="0"/>
                <a:ea typeface="微软雅黑" panose="020B0503020204020204" charset="-122"/>
              </a:endParaRPr>
            </a:p>
            <a:p>
              <a:pPr lvl="0"/>
              <a:r>
                <a:rPr lang="zh-CN" altLang="zh-CN" sz="2600" kern="100" smtClean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辛烷</a:t>
              </a:r>
              <a:endParaRPr lang="en-US" altLang="zh-CN" sz="2600" kern="100" smtClean="0">
                <a:latin typeface="Times New Roman" panose="02020603050405020304"/>
                <a:ea typeface="微软雅黑" panose="020B050302020402020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6120451" y="5457215"/>
              <a:ext cx="500492" cy="6174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zh-CN" sz="2600" kern="100" smtClean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＋</a:t>
              </a:r>
              <a:endParaRPr lang="zh-CN" altLang="zh-CN" sz="1050" kern="1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6537414" y="5372937"/>
              <a:ext cx="1068172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2600" kern="100" smtClean="0">
                  <a:latin typeface="Times New Roman" panose="02020603050405020304" charset="0"/>
                  <a:ea typeface="微软雅黑" panose="020B0503020204020204" charset="-122"/>
                </a:rPr>
                <a:t>C</a:t>
              </a:r>
              <a:r>
                <a:rPr lang="en-US" altLang="zh-CN" sz="2600" kern="100" baseline="-25000" smtClean="0">
                  <a:latin typeface="Times New Roman" panose="02020603050405020304" charset="0"/>
                  <a:ea typeface="微软雅黑" panose="020B0503020204020204" charset="-122"/>
                </a:rPr>
                <a:t>8</a:t>
              </a:r>
              <a:r>
                <a:rPr lang="en-US" altLang="zh-CN" sz="2600" kern="100" smtClean="0">
                  <a:latin typeface="Times New Roman" panose="02020603050405020304" charset="0"/>
                  <a:ea typeface="微软雅黑" panose="020B0503020204020204" charset="-122"/>
                </a:rPr>
                <a:t>H</a:t>
              </a:r>
              <a:r>
                <a:rPr lang="en-US" altLang="zh-CN" sz="2600" kern="100" baseline="-25000" smtClean="0">
                  <a:latin typeface="Times New Roman" panose="02020603050405020304" charset="0"/>
                  <a:ea typeface="微软雅黑" panose="020B0503020204020204" charset="-122"/>
                </a:rPr>
                <a:t>16</a:t>
              </a:r>
              <a:endParaRPr lang="en-US" altLang="zh-CN" sz="2600" kern="100" smtClean="0">
                <a:latin typeface="Times New Roman" panose="02020603050405020304" charset="0"/>
                <a:ea typeface="微软雅黑" panose="020B0503020204020204" charset="-122"/>
              </a:endParaRPr>
            </a:p>
            <a:p>
              <a:pPr lvl="0"/>
              <a:r>
                <a:rPr lang="zh-CN" altLang="zh-CN" sz="2600" kern="100" smtClean="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辛烯</a:t>
              </a:r>
              <a:endParaRPr lang="zh-CN" altLang="zh-CN" sz="1050" kern="10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" t="6123" r="1433" b="12057"/>
          <a:stretch>
            <a:fillRect/>
          </a:stretch>
        </p:blipFill>
        <p:spPr bwMode="auto">
          <a:xfrm>
            <a:off x="6478270" y="142240"/>
            <a:ext cx="5593715" cy="2376170"/>
          </a:xfrm>
          <a:prstGeom prst="rect">
            <a:avLst/>
          </a:prstGeom>
          <a:solidFill>
            <a:srgbClr val="3366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14" grpId="0" bldLvl="0" animBg="1"/>
      <p:bldP spid="15" grpId="0" bldLvl="0" animBg="1"/>
      <p:bldP spid="16" grpId="0" bldLvl="0" animBg="1"/>
      <p:bldP spid="7" grpId="0"/>
      <p:bldP spid="29" grpId="0"/>
      <p:bldP spid="30" grpId="0"/>
      <p:bldP spid="36" grpId="0"/>
      <p:bldP spid="37" grpId="0" bldLvl="0" animBg="1"/>
      <p:bldP spid="38" grpId="0"/>
      <p:bldP spid="39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1160" y="722630"/>
            <a:ext cx="3904615" cy="48958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ct val="0"/>
              </a:spcAft>
            </a:pPr>
            <a:r>
              <a:rPr lang="en-US" altLang="zh-CN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 </a:t>
            </a:r>
            <a:r>
              <a:rPr lang="zh-CN" altLang="zh-CN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石油的综合利用途径</a:t>
            </a:r>
            <a:endParaRPr lang="zh-CN" altLang="zh-CN" b="1" kern="100">
              <a:effectLst/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-22225"/>
            <a:ext cx="5754370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二、煤、石油和天然气的综合利用</a:t>
            </a:r>
            <a:endParaRPr lang="zh-CN" altLang="en-US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230402" y="1651099"/>
            <a:ext cx="428838" cy="717575"/>
            <a:chOff x="1126655" y="2535500"/>
            <a:chExt cx="627862" cy="1398350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1441538" y="2538586"/>
              <a:ext cx="31297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1441538" y="2535500"/>
              <a:ext cx="0" cy="13983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439633" y="3933850"/>
              <a:ext cx="31297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126655" y="3231196"/>
              <a:ext cx="31297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/>
          <p:nvPr/>
        </p:nvSpPr>
        <p:spPr>
          <a:xfrm>
            <a:off x="2625725" y="1229360"/>
            <a:ext cx="5355590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6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目的：</a:t>
            </a:r>
            <a:r>
              <a:rPr lang="zh-CN" altLang="zh-CN" sz="26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生产</a:t>
            </a:r>
            <a:r>
              <a:rPr lang="en-US" altLang="zh-CN" sz="2600" u="sng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  </a:t>
            </a:r>
            <a:r>
              <a:rPr lang="zh-CN" altLang="zh-CN" sz="26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等</a:t>
            </a:r>
            <a:r>
              <a:rPr lang="zh-CN" altLang="zh-CN" sz="26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气态化工原料</a:t>
            </a:r>
            <a:endParaRPr lang="en-US" altLang="zh-CN" sz="2600" kern="100" smtClean="0">
              <a:solidFill>
                <a:prstClr val="black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08306" y="1630779"/>
            <a:ext cx="518091" cy="621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charset="0"/>
              </a:rPr>
              <a:t>③</a:t>
            </a:r>
            <a:endParaRPr lang="zh-CN" altLang="zh-CN" sz="2600" b="1" kern="100">
              <a:solidFill>
                <a:srgbClr val="2258A2"/>
              </a:solidFill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280463" y="1765200"/>
            <a:ext cx="851515" cy="4924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zh-CN" altLang="zh-CN" sz="26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裂解</a:t>
            </a:r>
            <a:endParaRPr lang="zh-CN" altLang="zh-CN" sz="2600" b="1" kern="100">
              <a:solidFill>
                <a:srgbClr val="2258A2"/>
              </a:solidFill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625725" y="2051685"/>
            <a:ext cx="4564380" cy="69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6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原理：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366647" y="1306870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乙烯</a:t>
            </a:r>
            <a:endParaRPr lang="zh-CN" altLang="zh-CN" sz="2600" kern="10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graphicFrame>
        <p:nvGraphicFramePr>
          <p:cNvPr id="31" name="对象 30"/>
          <p:cNvGraphicFramePr>
            <a:graphicFrameLocks noChangeAspect="1"/>
          </p:cNvGraphicFramePr>
          <p:nvPr/>
        </p:nvGraphicFramePr>
        <p:xfrm>
          <a:off x="4458106" y="1847379"/>
          <a:ext cx="247808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文档" r:id="rId1" imgW="2512060" imgH="1235710" progId="Word.Document.12">
                  <p:embed/>
                </p:oleObj>
              </mc:Choice>
              <mc:Fallback>
                <p:oleObj name="文档" r:id="rId1" imgW="2512060" imgH="123571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58106" y="1847379"/>
                        <a:ext cx="2478088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矩形 32"/>
          <p:cNvSpPr/>
          <p:nvPr/>
        </p:nvSpPr>
        <p:spPr>
          <a:xfrm>
            <a:off x="3578685" y="2198707"/>
            <a:ext cx="97113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600" kern="100" smtClean="0">
                <a:latin typeface="Times New Roman" panose="02020603050405020304" charset="0"/>
                <a:ea typeface="微软雅黑" panose="020B0503020204020204" charset="-122"/>
              </a:rPr>
              <a:t>C</a:t>
            </a:r>
            <a:r>
              <a:rPr lang="en-US" altLang="zh-CN" sz="2600" kern="100" baseline="-25000" smtClean="0">
                <a:latin typeface="Times New Roman" panose="02020603050405020304" charset="0"/>
                <a:ea typeface="微软雅黑" panose="020B0503020204020204" charset="-122"/>
              </a:rPr>
              <a:t>8</a:t>
            </a:r>
            <a:r>
              <a:rPr lang="en-US" altLang="zh-CN" sz="2600" kern="100" smtClean="0">
                <a:latin typeface="Times New Roman" panose="02020603050405020304" charset="0"/>
                <a:ea typeface="微软雅黑" panose="020B0503020204020204" charset="-122"/>
              </a:rPr>
              <a:t>H</a:t>
            </a:r>
            <a:r>
              <a:rPr lang="en-US" altLang="zh-CN" sz="2600" kern="100" baseline="-25000" smtClean="0">
                <a:latin typeface="Times New Roman" panose="02020603050405020304" charset="0"/>
                <a:ea typeface="微软雅黑" panose="020B0503020204020204" charset="-122"/>
              </a:rPr>
              <a:t>18</a:t>
            </a:r>
            <a:endParaRPr lang="en-US" altLang="zh-CN" sz="2600" kern="100" smtClean="0">
              <a:latin typeface="Times New Roman" panose="02020603050405020304" charset="0"/>
              <a:ea typeface="微软雅黑" panose="020B0503020204020204" charset="-122"/>
            </a:endParaRPr>
          </a:p>
          <a:p>
            <a:pPr algn="just"/>
            <a:r>
              <a:rPr lang="zh-CN" altLang="zh-CN" sz="26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辛</a:t>
            </a:r>
            <a:r>
              <a:rPr lang="zh-CN" altLang="zh-CN" sz="26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烷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6413462" y="2033240"/>
            <a:ext cx="2117082" cy="892552"/>
            <a:chOff x="5270106" y="5372937"/>
            <a:chExt cx="2117082" cy="892552"/>
          </a:xfrm>
        </p:grpSpPr>
        <p:sp>
          <p:nvSpPr>
            <p:cNvPr id="35" name="矩形 34"/>
            <p:cNvSpPr/>
            <p:nvPr/>
          </p:nvSpPr>
          <p:spPr>
            <a:xfrm>
              <a:off x="5270106" y="5372937"/>
              <a:ext cx="1041124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ct val="0"/>
                </a:spcAft>
              </a:pPr>
              <a:r>
                <a:rPr lang="en-US" altLang="zh-CN" sz="2600" kern="10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Courier New" panose="02070309020205020404" pitchFamily="49" charset="0"/>
                </a:rPr>
                <a:t>C</a:t>
              </a:r>
              <a:r>
                <a:rPr lang="en-US" altLang="zh-CN" sz="2600" kern="100" baseline="-2500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Courier New" panose="02070309020205020404" pitchFamily="49" charset="0"/>
                </a:rPr>
                <a:t>4</a:t>
              </a:r>
              <a:r>
                <a:rPr lang="en-US" altLang="zh-CN" sz="2600" kern="10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Courier New" panose="02070309020205020404" pitchFamily="49" charset="0"/>
                </a:rPr>
                <a:t>H</a:t>
              </a:r>
              <a:r>
                <a:rPr lang="en-US" altLang="zh-CN" sz="2600" kern="100" baseline="-2500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Courier New" panose="02070309020205020404" pitchFamily="49" charset="0"/>
                </a:rPr>
                <a:t>10</a:t>
              </a:r>
              <a:endParaRPr lang="zh-CN" altLang="zh-CN" sz="1050" kern="1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r>
                <a:rPr lang="zh-CN" altLang="zh-CN" sz="2600" kern="100" smtClean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丁烷</a:t>
              </a:r>
              <a:endParaRPr lang="zh-CN" altLang="zh-CN" sz="2600" kern="10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120451" y="5457215"/>
              <a:ext cx="500492" cy="6174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600" kern="100" smtClean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＋</a:t>
              </a:r>
              <a:endParaRPr lang="zh-CN" altLang="zh-CN" sz="2600" kern="10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504402" y="5372937"/>
              <a:ext cx="882786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ct val="0"/>
                </a:spcAft>
              </a:pPr>
              <a:r>
                <a:rPr lang="en-US" altLang="zh-CN" sz="2600" kern="10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Courier New" panose="02070309020205020404" pitchFamily="49" charset="0"/>
                </a:rPr>
                <a:t>C</a:t>
              </a:r>
              <a:r>
                <a:rPr lang="en-US" altLang="zh-CN" sz="2600" kern="100" baseline="-2500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Courier New" panose="02070309020205020404" pitchFamily="49" charset="0"/>
                </a:rPr>
                <a:t>4</a:t>
              </a:r>
              <a:r>
                <a:rPr lang="en-US" altLang="zh-CN" sz="2600" kern="10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Courier New" panose="02070309020205020404" pitchFamily="49" charset="0"/>
                </a:rPr>
                <a:t>H</a:t>
              </a:r>
              <a:r>
                <a:rPr lang="en-US" altLang="zh-CN" sz="2600" kern="100" baseline="-2500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Courier New" panose="02070309020205020404" pitchFamily="49" charset="0"/>
                </a:rPr>
                <a:t>8</a:t>
              </a:r>
              <a:endParaRPr lang="zh-CN" altLang="zh-CN" sz="1050" kern="1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r>
                <a:rPr lang="zh-CN" altLang="zh-CN" sz="2600" kern="10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丁烯</a:t>
              </a:r>
              <a:endParaRPr lang="zh-CN" altLang="zh-CN" sz="2600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>
            <a:off x="6380450" y="2875994"/>
            <a:ext cx="21640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2625874" y="3267025"/>
            <a:ext cx="97113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en-US" altLang="zh-CN" sz="2600" kern="100" baseline="-250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en-US" altLang="zh-CN" sz="2600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H</a:t>
            </a:r>
            <a:r>
              <a:rPr lang="en-US" altLang="zh-CN" sz="2600" kern="100" baseline="-250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10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r>
              <a:rPr lang="zh-CN" altLang="zh-CN" sz="26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丁烷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4" name="对象 53"/>
          <p:cNvGraphicFramePr>
            <a:graphicFrameLocks noChangeAspect="1"/>
          </p:cNvGraphicFramePr>
          <p:nvPr/>
        </p:nvGraphicFramePr>
        <p:xfrm>
          <a:off x="3520450" y="2925792"/>
          <a:ext cx="247808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文档" r:id="rId3" imgW="2512060" imgH="1235710" progId="Word.Document.12">
                  <p:embed/>
                </p:oleObj>
              </mc:Choice>
              <mc:Fallback>
                <p:oleObj name="文档" r:id="rId3" imgW="2512060" imgH="123571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520450" y="2925792"/>
                        <a:ext cx="2478088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直接连接符 70"/>
          <p:cNvCxnSpPr/>
          <p:nvPr/>
        </p:nvCxnSpPr>
        <p:spPr>
          <a:xfrm>
            <a:off x="5413866" y="4182809"/>
            <a:ext cx="21640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组合 71"/>
          <p:cNvGrpSpPr/>
          <p:nvPr/>
        </p:nvGrpSpPr>
        <p:grpSpPr>
          <a:xfrm>
            <a:off x="5383386" y="3252440"/>
            <a:ext cx="2014223" cy="892552"/>
            <a:chOff x="5270106" y="5372937"/>
            <a:chExt cx="2014223" cy="892552"/>
          </a:xfrm>
        </p:grpSpPr>
        <p:sp>
          <p:nvSpPr>
            <p:cNvPr id="73" name="矩形 72"/>
            <p:cNvSpPr/>
            <p:nvPr/>
          </p:nvSpPr>
          <p:spPr>
            <a:xfrm>
              <a:off x="5270106" y="5372937"/>
              <a:ext cx="1041124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ct val="0"/>
                </a:spcAft>
              </a:pPr>
              <a:r>
                <a:rPr lang="en-US" altLang="zh-CN" sz="2600" kern="10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Courier New" panose="02070309020205020404" pitchFamily="49" charset="0"/>
                </a:rPr>
                <a:t>C</a:t>
              </a:r>
              <a:r>
                <a:rPr lang="en-US" altLang="zh-CN" sz="2600" kern="100" baseline="-2500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Courier New" panose="02070309020205020404" pitchFamily="49" charset="0"/>
                </a:rPr>
                <a:t>2</a:t>
              </a:r>
              <a:r>
                <a:rPr lang="en-US" altLang="zh-CN" sz="2600" kern="10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Courier New" panose="02070309020205020404" pitchFamily="49" charset="0"/>
                </a:rPr>
                <a:t>H</a:t>
              </a:r>
              <a:r>
                <a:rPr lang="en-US" altLang="zh-CN" sz="2600" kern="100" baseline="-2500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Courier New" panose="02070309020205020404" pitchFamily="49" charset="0"/>
                </a:rPr>
                <a:t>6</a:t>
              </a:r>
              <a:endParaRPr lang="zh-CN" altLang="zh-CN" sz="1050" kern="1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r>
                <a:rPr lang="zh-CN" altLang="zh-CN" sz="2600" kern="10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乙烷</a:t>
              </a:r>
              <a:endParaRPr lang="zh-CN" altLang="zh-CN" sz="2600" kern="100" smtClean="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5999975" y="5457215"/>
              <a:ext cx="500492" cy="6174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600" kern="100" smtClean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＋</a:t>
              </a:r>
              <a:endParaRPr lang="zh-CN" altLang="zh-CN" sz="2600" kern="10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6401543" y="5372937"/>
              <a:ext cx="882786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ct val="0"/>
                </a:spcAft>
              </a:pPr>
              <a:r>
                <a:rPr lang="en-US" altLang="zh-CN" sz="2600" kern="10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Courier New" panose="02070309020205020404" pitchFamily="49" charset="0"/>
                </a:rPr>
                <a:t>C</a:t>
              </a:r>
              <a:r>
                <a:rPr lang="en-US" altLang="zh-CN" sz="2600" kern="100" baseline="-2500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Courier New" panose="02070309020205020404" pitchFamily="49" charset="0"/>
                </a:rPr>
                <a:t>2</a:t>
              </a:r>
              <a:r>
                <a:rPr lang="en-US" altLang="zh-CN" sz="2600" kern="10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Courier New" panose="02070309020205020404" pitchFamily="49" charset="0"/>
                </a:rPr>
                <a:t>H</a:t>
              </a:r>
              <a:r>
                <a:rPr lang="en-US" altLang="zh-CN" sz="2600" kern="100" baseline="-2500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Courier New" panose="02070309020205020404" pitchFamily="49" charset="0"/>
                </a:rPr>
                <a:t>4</a:t>
              </a:r>
              <a:endParaRPr lang="zh-CN" altLang="zh-CN" sz="1050" kern="1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r>
                <a:rPr lang="zh-CN" altLang="zh-CN" sz="2600" kern="10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乙烯</a:t>
              </a:r>
              <a:endParaRPr lang="zh-CN" altLang="zh-CN" sz="2600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</p:grpSp>
      <p:sp>
        <p:nvSpPr>
          <p:cNvPr id="76" name="矩形 75"/>
          <p:cNvSpPr/>
          <p:nvPr/>
        </p:nvSpPr>
        <p:spPr>
          <a:xfrm>
            <a:off x="2625874" y="4360212"/>
            <a:ext cx="97113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en-US" altLang="zh-CN" sz="2600" kern="100" baseline="-250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en-US" altLang="zh-CN" sz="2600" kern="1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H</a:t>
            </a:r>
            <a:r>
              <a:rPr lang="en-US" altLang="zh-CN" sz="2600" kern="100" baseline="-25000"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10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r>
              <a:rPr lang="zh-CN" altLang="zh-CN" sz="26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丁烷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7" name="对象 76"/>
          <p:cNvGraphicFramePr>
            <a:graphicFrameLocks noChangeAspect="1"/>
          </p:cNvGraphicFramePr>
          <p:nvPr/>
        </p:nvGraphicFramePr>
        <p:xfrm>
          <a:off x="3520450" y="4018979"/>
          <a:ext cx="247808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文档" r:id="rId4" imgW="2512060" imgH="1235710" progId="Word.Document.12">
                  <p:embed/>
                </p:oleObj>
              </mc:Choice>
              <mc:Fallback>
                <p:oleObj name="文档" r:id="rId4" imgW="2512060" imgH="123571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520450" y="4018979"/>
                        <a:ext cx="2478088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" name="组合 78"/>
          <p:cNvGrpSpPr/>
          <p:nvPr/>
        </p:nvGrpSpPr>
        <p:grpSpPr>
          <a:xfrm>
            <a:off x="5372338" y="4345627"/>
            <a:ext cx="2014223" cy="892552"/>
            <a:chOff x="5270106" y="5372937"/>
            <a:chExt cx="2014223" cy="892552"/>
          </a:xfrm>
        </p:grpSpPr>
        <p:sp>
          <p:nvSpPr>
            <p:cNvPr id="80" name="矩形 79"/>
            <p:cNvSpPr/>
            <p:nvPr/>
          </p:nvSpPr>
          <p:spPr>
            <a:xfrm>
              <a:off x="5270106" y="5372937"/>
              <a:ext cx="1041124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ct val="0"/>
                </a:spcAft>
              </a:pPr>
              <a:r>
                <a:rPr lang="en-US" altLang="zh-CN" sz="2600" kern="10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Courier New" panose="02070309020205020404" pitchFamily="49" charset="0"/>
                </a:rPr>
                <a:t>CH</a:t>
              </a:r>
              <a:r>
                <a:rPr lang="en-US" altLang="zh-CN" sz="2600" kern="100" baseline="-2500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Courier New" panose="02070309020205020404" pitchFamily="49" charset="0"/>
                </a:rPr>
                <a:t>4</a:t>
              </a:r>
              <a:endParaRPr lang="zh-CN" altLang="zh-CN" sz="1050" kern="1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r>
                <a:rPr lang="zh-CN" altLang="zh-CN" sz="2600" kern="10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甲烷</a:t>
              </a:r>
              <a:endParaRPr lang="zh-CN" altLang="zh-CN" sz="2600" kern="10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5999975" y="5457215"/>
              <a:ext cx="500492" cy="6174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600" kern="100" smtClean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＋</a:t>
              </a:r>
              <a:endParaRPr lang="zh-CN" altLang="zh-CN" sz="2600" kern="10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6401543" y="5372937"/>
              <a:ext cx="882786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ct val="0"/>
                </a:spcAft>
              </a:pPr>
              <a:r>
                <a:rPr lang="en-US" altLang="zh-CN" sz="2600" kern="10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Courier New" panose="02070309020205020404" pitchFamily="49" charset="0"/>
                </a:rPr>
                <a:t>C</a:t>
              </a:r>
              <a:r>
                <a:rPr lang="en-US" altLang="zh-CN" sz="2600" kern="100" baseline="-2500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Courier New" panose="02070309020205020404" pitchFamily="49" charset="0"/>
                </a:rPr>
                <a:t>3</a:t>
              </a:r>
              <a:r>
                <a:rPr lang="en-US" altLang="zh-CN" sz="2600" kern="10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Courier New" panose="02070309020205020404" pitchFamily="49" charset="0"/>
                </a:rPr>
                <a:t>H</a:t>
              </a:r>
              <a:r>
                <a:rPr lang="en-US" altLang="zh-CN" sz="2600" kern="100" baseline="-2500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Courier New" panose="02070309020205020404" pitchFamily="49" charset="0"/>
                </a:rPr>
                <a:t>6</a:t>
              </a:r>
              <a:endParaRPr lang="zh-CN" altLang="zh-CN" sz="1050" kern="1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r>
                <a:rPr lang="zh-CN" altLang="zh-CN" sz="2600" kern="10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丙烯</a:t>
              </a:r>
              <a:endParaRPr lang="zh-CN" altLang="zh-CN" sz="2600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2852058" y="5626649"/>
            <a:ext cx="428838" cy="593037"/>
            <a:chOff x="1126655" y="2535500"/>
            <a:chExt cx="627862" cy="1398350"/>
          </a:xfrm>
        </p:grpSpPr>
        <p:cxnSp>
          <p:nvCxnSpPr>
            <p:cNvPr id="84" name="直接连接符 83"/>
            <p:cNvCxnSpPr/>
            <p:nvPr/>
          </p:nvCxnSpPr>
          <p:spPr>
            <a:xfrm>
              <a:off x="1441538" y="2538586"/>
              <a:ext cx="31297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>
              <a:off x="1441538" y="2535500"/>
              <a:ext cx="0" cy="13983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1439633" y="3933850"/>
              <a:ext cx="31297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1126655" y="3231196"/>
              <a:ext cx="31297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矩形 87"/>
          <p:cNvSpPr/>
          <p:nvPr/>
        </p:nvSpPr>
        <p:spPr>
          <a:xfrm>
            <a:off x="808306" y="5533900"/>
            <a:ext cx="518091" cy="621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kern="10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charset="0"/>
              </a:rPr>
              <a:t>④</a:t>
            </a:r>
            <a:endParaRPr lang="zh-CN" altLang="zh-CN" sz="2600" b="1" kern="100">
              <a:solidFill>
                <a:srgbClr val="2258A2"/>
              </a:solidFill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1280463" y="5668321"/>
            <a:ext cx="1518364" cy="4924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zh-CN" altLang="zh-CN" sz="26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催化重整</a:t>
            </a:r>
            <a:endParaRPr lang="zh-CN" altLang="zh-CN" sz="2600" b="1" kern="100">
              <a:solidFill>
                <a:srgbClr val="2258A2"/>
              </a:solidFill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3211830" y="5242560"/>
            <a:ext cx="5767070" cy="13208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6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目的：</a:t>
            </a:r>
            <a:r>
              <a:rPr lang="zh-CN" altLang="zh-CN" sz="26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使</a:t>
            </a:r>
            <a:r>
              <a:rPr lang="en-US" altLang="zh-CN" sz="2600" u="sng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        </a:t>
            </a:r>
            <a:r>
              <a:rPr lang="zh-CN" altLang="zh-CN" sz="26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转化为</a:t>
            </a:r>
            <a:r>
              <a:rPr lang="en-US" altLang="zh-CN" sz="26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_______</a:t>
            </a:r>
            <a:endParaRPr lang="en-US" altLang="zh-CN" sz="2600" kern="100" smtClean="0">
              <a:latin typeface="Times New Roman" panose="02020603050405020304" charset="0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6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产品：</a:t>
            </a:r>
            <a:r>
              <a:rPr lang="en-US" altLang="zh-CN" sz="2600" u="sng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   </a:t>
            </a:r>
            <a:r>
              <a:rPr lang="zh-CN" altLang="zh-CN" sz="26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或</a:t>
            </a:r>
            <a:r>
              <a:rPr lang="en-US" altLang="zh-CN" sz="2600" u="sng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      </a:t>
            </a:r>
            <a:r>
              <a:rPr lang="zh-CN" altLang="zh-CN" sz="26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等</a:t>
            </a:r>
            <a:r>
              <a:rPr lang="zh-CN" altLang="zh-CN" sz="26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化工原料</a:t>
            </a:r>
            <a:endParaRPr lang="en-US" altLang="zh-CN" sz="2600" kern="100" smtClean="0">
              <a:solidFill>
                <a:prstClr val="black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4714106" y="5322674"/>
            <a:ext cx="11849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链状烃</a:t>
            </a:r>
            <a:endParaRPr lang="zh-CN" altLang="zh-CN" sz="2600" kern="10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6975390" y="5345851"/>
            <a:ext cx="11849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环状烃</a:t>
            </a:r>
            <a:endParaRPr lang="zh-CN" altLang="zh-CN" sz="2600" kern="10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4518402" y="5955918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苯</a:t>
            </a:r>
            <a:endParaRPr lang="zh-CN" altLang="zh-CN" sz="2600" kern="10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5734799" y="5955918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甲苯</a:t>
            </a:r>
            <a:endParaRPr lang="zh-CN" altLang="zh-CN" sz="2600" kern="10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91" grpId="0"/>
      <p:bldP spid="92" grpId="0"/>
      <p:bldP spid="93" grpId="0"/>
      <p:bldP spid="94" grpId="0"/>
    </p:bldLst>
  </p:timing>
</p:sld>
</file>

<file path=ppt/tags/tag1.xml><?xml version="1.0" encoding="utf-8"?>
<p:tagLst xmlns:p="http://schemas.openxmlformats.org/presentationml/2006/main">
  <p:tag name="KSO_WM_UNIT_TABLE_BEAUTIFY" val="smartTable{7547db7d-38dd-438c-8803-5561e154237f}"/>
</p:tagLst>
</file>

<file path=ppt/tags/tag2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  <p:tag name="ISPRING_PRESENTATION_TITLE" val="毕业活动策划"/>
  <p:tag name="KSO_WM_DOC_GUID" val="{42bd8650-b790-4050-be52-eb8cba04ccd4}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3063</Words>
  <Application>WPS 演示</Application>
  <PresentationFormat>宽屏</PresentationFormat>
  <Paragraphs>318</Paragraphs>
  <Slides>20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11</vt:i4>
      </vt:variant>
      <vt:variant>
        <vt:lpstr>幻灯片标题</vt:lpstr>
      </vt:variant>
      <vt:variant>
        <vt:i4>20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Calibri</vt:lpstr>
      <vt:lpstr>Times New Roman</vt:lpstr>
      <vt:lpstr>Times New Roman</vt:lpstr>
      <vt:lpstr>Courier New</vt:lpstr>
      <vt:lpstr>Arial Unicode MS</vt:lpstr>
      <vt:lpstr>黑体</vt:lpstr>
      <vt:lpstr>Calibri</vt:lpstr>
      <vt:lpstr>1_Office 主题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毕业活动策划</dc:title>
  <dc:creator>Administrator</dc:creator>
  <cp:lastModifiedBy>丹丹</cp:lastModifiedBy>
  <cp:revision>224</cp:revision>
  <dcterms:created xsi:type="dcterms:W3CDTF">2019-01-12T04:39:00Z</dcterms:created>
  <dcterms:modified xsi:type="dcterms:W3CDTF">2022-05-07T02:09:04Z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2052-11.1.0.11691</vt:lpwstr>
  </property>
  <property fmtid="{D5CDD505-2E9C-101B-9397-08002B2CF9AE}" pid="3" name="ICV">
    <vt:lpwstr>7F6AA402E03045588214978DAE29D199</vt:lpwstr>
  </property>
</Properties>
</file>