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57" r:id="rId2"/>
    <p:sldId id="458" r:id="rId3"/>
    <p:sldId id="459" r:id="rId4"/>
    <p:sldId id="461" r:id="rId5"/>
    <p:sldId id="462" r:id="rId6"/>
    <p:sldId id="463" r:id="rId7"/>
    <p:sldId id="464" r:id="rId8"/>
    <p:sldId id="465" r:id="rId9"/>
    <p:sldId id="466" r:id="rId10"/>
    <p:sldId id="467" r:id="rId11"/>
    <p:sldId id="468" r:id="rId12"/>
    <p:sldId id="469" r:id="rId13"/>
    <p:sldId id="470" r:id="rId14"/>
    <p:sldId id="471" r:id="rId15"/>
    <p:sldId id="472" r:id="rId16"/>
    <p:sldId id="473" r:id="rId17"/>
    <p:sldId id="474" r:id="rId18"/>
    <p:sldId id="475" r:id="rId19"/>
    <p:sldId id="476" r:id="rId20"/>
    <p:sldId id="477" r:id="rId21"/>
    <p:sldId id="478" r:id="rId22"/>
    <p:sldId id="479" r:id="rId23"/>
    <p:sldId id="480" r:id="rId24"/>
    <p:sldId id="405" r:id="rId25"/>
  </p:sldIdLst>
  <p:sldSz cx="9144000" cy="6858000" type="screen4x3"/>
  <p:notesSz cx="6797675" cy="9929813"/>
  <p:embeddedFontLst>
    <p:embeddedFont>
      <p:font typeface="华文楷体" pitchFamily="2" charset="-122"/>
      <p:regular r:id="rId28"/>
    </p:embeddedFont>
    <p:embeddedFont>
      <p:font typeface="Comic Sans MS" pitchFamily="66" charset="0"/>
      <p:regular r:id="rId29"/>
      <p:bold r:id="rId30"/>
      <p:italic r:id="rId31"/>
      <p:boldItalic r:id="rId32"/>
    </p:embeddedFont>
    <p:embeddedFont>
      <p:font typeface="楷体" pitchFamily="49" charset="-122"/>
      <p:regular r:id="rId33"/>
    </p:embeddedFont>
    <p:embeddedFont>
      <p:font typeface="Calisto MT" pitchFamily="18" charset="0"/>
      <p:regular r:id="rId34"/>
      <p:bold r:id="rId35"/>
      <p:italic r:id="rId36"/>
      <p:boldItalic r:id="rId37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F2FC"/>
    <a:srgbClr val="ABDCF7"/>
    <a:srgbClr val="2D91B9"/>
    <a:srgbClr val="6600FF"/>
    <a:srgbClr val="6666FF"/>
    <a:srgbClr val="9933FF"/>
    <a:srgbClr val="3366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07" autoAdjust="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B1B7F-89E4-47F5-AFD6-831639C0AF11}" type="datetimeFigureOut">
              <a:rPr lang="zh-CN" altLang="en-US" smtClean="0"/>
              <a:t>2021-04-29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9B743-0266-4C14-AE0A-CFFDE841EE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77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086" cy="4964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869" y="0"/>
            <a:ext cx="2947233" cy="4964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6661"/>
            <a:ext cx="5438140" cy="44684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599"/>
            <a:ext cx="2944086" cy="4964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869" y="9431599"/>
            <a:ext cx="2947233" cy="4964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 dirty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5792DD2-4428-45EB-A885-B15E4770156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958757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endParaRPr lang="zh-CN" altLang="en-US" smtClean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532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47625"/>
            <a:ext cx="914400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07A6E-A166-4CC3-9B91-DC962DB08C3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60325"/>
            <a:ext cx="9144000" cy="69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B2D51-4689-44C6-9345-628993B8BDA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60325"/>
            <a:ext cx="9144000" cy="69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217C9-C4AC-43EB-AE47-95CA087EB93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60325"/>
            <a:ext cx="9144000" cy="69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3B41B-2C1E-4DA2-83E5-F77DF167169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60325"/>
            <a:ext cx="9144000" cy="69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30381-9A19-4E53-A916-C624D3DC518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60325"/>
            <a:ext cx="9144000" cy="69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17A1-ED29-49D3-98A9-8146623E689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60325"/>
            <a:ext cx="9144000" cy="69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086D5-8C74-4704-932B-E99BF323F811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60325"/>
            <a:ext cx="9144000" cy="69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33F5D-3430-407F-8AAB-65D11D0840E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60325"/>
            <a:ext cx="9144000" cy="69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39984-8AA3-4004-8631-73C90C677FB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60325"/>
            <a:ext cx="9144000" cy="69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EA8F3-C61D-4F9D-9CC0-C5F1F803E24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60325"/>
            <a:ext cx="9144000" cy="69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79BCA-1FC5-4EE5-A130-B1351133677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 dirty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035E735-B435-4840-A3F0-8096AE3F18E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pic>
        <p:nvPicPr>
          <p:cNvPr id="1031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-5080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5725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 flipV="1">
            <a:off x="5867400" y="6140450"/>
            <a:ext cx="3276600" cy="387350"/>
          </a:xfrm>
          <a:prstGeom prst="rect">
            <a:avLst/>
          </a:prstGeom>
          <a:solidFill>
            <a:srgbClr val="FFC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6" name="任意多边形: 形状 11"/>
          <p:cNvSpPr/>
          <p:nvPr/>
        </p:nvSpPr>
        <p:spPr>
          <a:xfrm flipV="1">
            <a:off x="5354638" y="6140450"/>
            <a:ext cx="873125" cy="387350"/>
          </a:xfrm>
          <a:custGeom>
            <a:avLst/>
            <a:gdLst>
              <a:gd name="connsiteX0" fmla="*/ 0 w 10965543"/>
              <a:gd name="connsiteY0" fmla="*/ 0 h 3542400"/>
              <a:gd name="connsiteX1" fmla="*/ 508000 w 10965543"/>
              <a:gd name="connsiteY1" fmla="*/ 0 h 3542400"/>
              <a:gd name="connsiteX2" fmla="*/ 508000 w 10965543"/>
              <a:gd name="connsiteY2" fmla="*/ 592 h 3542400"/>
              <a:gd name="connsiteX3" fmla="*/ 1764391 w 10965543"/>
              <a:gd name="connsiteY3" fmla="*/ 592 h 3542400"/>
              <a:gd name="connsiteX4" fmla="*/ 1764391 w 10965543"/>
              <a:gd name="connsiteY4" fmla="*/ 4518 h 3542400"/>
              <a:gd name="connsiteX5" fmla="*/ 8215747 w 10965543"/>
              <a:gd name="connsiteY5" fmla="*/ 4518 h 3542400"/>
              <a:gd name="connsiteX6" fmla="*/ 8215747 w 10965543"/>
              <a:gd name="connsiteY6" fmla="*/ 4517 h 3542400"/>
              <a:gd name="connsiteX7" fmla="*/ 10965543 w 10965543"/>
              <a:gd name="connsiteY7" fmla="*/ 3541808 h 3542400"/>
              <a:gd name="connsiteX8" fmla="*/ 8215747 w 10965543"/>
              <a:gd name="connsiteY8" fmla="*/ 3541808 h 3542400"/>
              <a:gd name="connsiteX9" fmla="*/ 1535793 w 10965543"/>
              <a:gd name="connsiteY9" fmla="*/ 3541808 h 3542400"/>
              <a:gd name="connsiteX10" fmla="*/ 1535793 w 10965543"/>
              <a:gd name="connsiteY10" fmla="*/ 3539392 h 3542400"/>
              <a:gd name="connsiteX11" fmla="*/ 508000 w 10965543"/>
              <a:gd name="connsiteY11" fmla="*/ 3539392 h 3542400"/>
              <a:gd name="connsiteX12" fmla="*/ 508000 w 10965543"/>
              <a:gd name="connsiteY12" fmla="*/ 3542400 h 3542400"/>
              <a:gd name="connsiteX13" fmla="*/ 0 w 10965543"/>
              <a:gd name="connsiteY13" fmla="*/ 3542400 h 354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65543" h="3542400">
                <a:moveTo>
                  <a:pt x="0" y="0"/>
                </a:moveTo>
                <a:lnTo>
                  <a:pt x="508000" y="0"/>
                </a:lnTo>
                <a:lnTo>
                  <a:pt x="508000" y="592"/>
                </a:lnTo>
                <a:lnTo>
                  <a:pt x="1764391" y="592"/>
                </a:lnTo>
                <a:lnTo>
                  <a:pt x="1764391" y="4518"/>
                </a:lnTo>
                <a:lnTo>
                  <a:pt x="8215747" y="4518"/>
                </a:lnTo>
                <a:lnTo>
                  <a:pt x="8215747" y="4517"/>
                </a:lnTo>
                <a:lnTo>
                  <a:pt x="10965543" y="3541808"/>
                </a:lnTo>
                <a:lnTo>
                  <a:pt x="8215747" y="3541808"/>
                </a:lnTo>
                <a:lnTo>
                  <a:pt x="1535793" y="3541808"/>
                </a:lnTo>
                <a:lnTo>
                  <a:pt x="1535793" y="3539392"/>
                </a:lnTo>
                <a:lnTo>
                  <a:pt x="508000" y="3539392"/>
                </a:lnTo>
                <a:lnTo>
                  <a:pt x="508000" y="3542400"/>
                </a:lnTo>
                <a:lnTo>
                  <a:pt x="0" y="35424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30725" name="内容占位符 2"/>
          <p:cNvSpPr txBox="1">
            <a:spLocks noChangeArrowheads="1"/>
          </p:cNvSpPr>
          <p:nvPr/>
        </p:nvSpPr>
        <p:spPr bwMode="auto">
          <a:xfrm>
            <a:off x="4773613" y="6118225"/>
            <a:ext cx="39385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方正北魏楷书简体"/>
                <a:ea typeface="方正北魏楷书简体"/>
                <a:cs typeface="方正北魏楷书简体"/>
              </a:rPr>
              <a:t>  </a:t>
            </a:r>
            <a:r>
              <a:rPr lang="zh-CN" altLang="en-US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叶婷　</a:t>
            </a:r>
            <a:r>
              <a:rPr lang="zh-CN" altLang="en-US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江苏省通州高级中学</a:t>
            </a:r>
          </a:p>
        </p:txBody>
      </p:sp>
      <p:sp>
        <p:nvSpPr>
          <p:cNvPr id="30726" name="标题 1"/>
          <p:cNvSpPr txBox="1">
            <a:spLocks noChangeArrowheads="1"/>
          </p:cNvSpPr>
          <p:nvPr/>
        </p:nvSpPr>
        <p:spPr bwMode="auto">
          <a:xfrm>
            <a:off x="0" y="4365104"/>
            <a:ext cx="925195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5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Unit 2 The </a:t>
            </a:r>
            <a:r>
              <a:rPr lang="en-US" altLang="zh-CN" sz="5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universal language </a:t>
            </a:r>
            <a:endParaRPr lang="en-US" altLang="zh-CN" sz="55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Integrated </a:t>
            </a:r>
            <a:r>
              <a:rPr lang="en-US" altLang="zh-CN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skills </a:t>
            </a:r>
            <a:r>
              <a:rPr lang="en-US" altLang="zh-CN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(II)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2276872"/>
            <a:ext cx="8077200" cy="3508375"/>
          </a:xfrm>
          <a:prstGeom prst="rect">
            <a:avLst/>
          </a:prstGeom>
          <a:solidFill>
            <a:schemeClr val="accent4">
              <a:lumMod val="40000"/>
              <a:lumOff val="60000"/>
              <a:alpha val="2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800" b="1" dirty="0" smtClean="0">
                <a:solidFill>
                  <a:schemeClr val="accent2"/>
                </a:solidFill>
              </a:rPr>
              <a:t>Expressions</a:t>
            </a:r>
            <a:endParaRPr lang="en-US" altLang="zh-CN" sz="2800" b="1" dirty="0">
              <a:solidFill>
                <a:schemeClr val="accent2"/>
              </a:solidFill>
            </a:endParaRPr>
          </a:p>
          <a:p>
            <a:r>
              <a:rPr lang="en-US" altLang="zh-CN" sz="2800" b="1" dirty="0">
                <a:latin typeface="Times New Roman" pitchFamily="18" charset="0"/>
              </a:rPr>
              <a:t>Asking for further information</a:t>
            </a:r>
          </a:p>
          <a:p>
            <a:r>
              <a:rPr lang="en-US" altLang="zh-CN" sz="2800" dirty="0">
                <a:latin typeface="Times New Roman" pitchFamily="18" charset="0"/>
              </a:rPr>
              <a:t>Could you tell me more about </a:t>
            </a:r>
            <a:r>
              <a:rPr lang="en-US" altLang="zh-CN" sz="2800" dirty="0" smtClean="0">
                <a:latin typeface="Times New Roman" pitchFamily="18" charset="0"/>
              </a:rPr>
              <a:t>...?</a:t>
            </a:r>
            <a:endParaRPr lang="en-US" altLang="zh-CN" sz="2800" dirty="0">
              <a:latin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</a:rPr>
              <a:t>I wonder if you could say more about ...</a:t>
            </a:r>
          </a:p>
          <a:p>
            <a:r>
              <a:rPr lang="en-US" altLang="zh-CN" sz="2800" dirty="0" smtClean="0">
                <a:latin typeface="Times New Roman" pitchFamily="18" charset="0"/>
              </a:rPr>
              <a:t>I’d </a:t>
            </a:r>
            <a:r>
              <a:rPr lang="en-US" altLang="zh-CN" sz="2800" dirty="0">
                <a:latin typeface="Times New Roman" pitchFamily="18" charset="0"/>
              </a:rPr>
              <a:t>like to know more about ... </a:t>
            </a:r>
            <a:r>
              <a:rPr lang="en-US" altLang="zh-CN" sz="2800" dirty="0" smtClean="0">
                <a:latin typeface="Times New Roman" pitchFamily="18" charset="0"/>
              </a:rPr>
              <a:t>Could </a:t>
            </a:r>
            <a:r>
              <a:rPr lang="en-US" altLang="zh-CN" sz="2800" dirty="0">
                <a:latin typeface="Times New Roman" pitchFamily="18" charset="0"/>
              </a:rPr>
              <a:t>you tell me something about that?</a:t>
            </a:r>
          </a:p>
          <a:p>
            <a:r>
              <a:rPr lang="en-US" altLang="zh-CN" sz="2800" dirty="0" smtClean="0">
                <a:latin typeface="Times New Roman" pitchFamily="18" charset="0"/>
              </a:rPr>
              <a:t>I’m </a:t>
            </a:r>
            <a:r>
              <a:rPr lang="en-US" altLang="zh-CN" sz="2800" dirty="0">
                <a:latin typeface="Times New Roman" pitchFamily="18" charset="0"/>
              </a:rPr>
              <a:t>really interested in </a:t>
            </a:r>
            <a:r>
              <a:rPr lang="en-US" altLang="zh-CN" sz="2800" dirty="0" smtClean="0">
                <a:latin typeface="Times New Roman" pitchFamily="18" charset="0"/>
              </a:rPr>
              <a:t>... </a:t>
            </a:r>
            <a:r>
              <a:rPr lang="en-US" altLang="zh-CN" sz="2800" dirty="0">
                <a:latin typeface="Times New Roman" pitchFamily="18" charset="0"/>
              </a:rPr>
              <a:t>Could you tell me a little bit more?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04258" y="836712"/>
            <a:ext cx="815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800" dirty="0">
                <a:latin typeface="Times New Roman" pitchFamily="18" charset="0"/>
              </a:rPr>
              <a:t>If you want to know more about your partner’s </a:t>
            </a:r>
            <a:r>
              <a:rPr lang="en-US" altLang="zh-CN" sz="2800" dirty="0" smtClean="0">
                <a:latin typeface="Times New Roman" pitchFamily="18" charset="0"/>
              </a:rPr>
              <a:t>favourite </a:t>
            </a:r>
            <a:r>
              <a:rPr lang="en-US" altLang="zh-CN" sz="2800" dirty="0">
                <a:latin typeface="Times New Roman" pitchFamily="18" charset="0"/>
              </a:rPr>
              <a:t>singer or band, use the following expressions.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276600" y="533400"/>
            <a:ext cx="2438400" cy="519113"/>
          </a:xfrm>
          <a:prstGeom prst="rect">
            <a:avLst/>
          </a:prstGeom>
          <a:solidFill>
            <a:schemeClr val="accent4">
              <a:lumMod val="40000"/>
              <a:lumOff val="60000"/>
              <a:alpha val="42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altLang="zh-CN" sz="2800" dirty="0">
                <a:latin typeface="Comic Sans MS" pitchFamily="66" charset="0"/>
              </a:rPr>
              <a:t>Presentation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974725" y="2124075"/>
            <a:ext cx="7161213" cy="519113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Times New Roman" pitchFamily="18" charset="0"/>
              </a:rPr>
              <a:t>Present your dialogue in front of the whole class.</a:t>
            </a:r>
          </a:p>
        </p:txBody>
      </p:sp>
      <p:pic>
        <p:nvPicPr>
          <p:cNvPr id="4" name="Picture 2" descr="E:\工作\高中必修一 必修二 必修三 选必一教材\选择性必修1\选择性必修第一册教材高清图片 57张\M4U2 13张\VCG41N8291121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28317"/>
            <a:ext cx="7592927" cy="264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914400" y="1447800"/>
            <a:ext cx="2374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</a:rPr>
              <a:t>Review Part B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88925" y="142875"/>
            <a:ext cx="1585913" cy="604838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DAEDE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2"/>
                </a:solidFill>
                <a:latin typeface="Times New Roman" pitchFamily="18" charset="0"/>
              </a:rPr>
              <a:t>Writing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657600" y="762000"/>
            <a:ext cx="1855788" cy="5191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Comic Sans MS" pitchFamily="66" charset="0"/>
              </a:rPr>
              <a:t>Structure</a:t>
            </a:r>
          </a:p>
        </p:txBody>
      </p:sp>
      <p:graphicFrame>
        <p:nvGraphicFramePr>
          <p:cNvPr id="44037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783585"/>
              </p:ext>
            </p:extLst>
          </p:nvPr>
        </p:nvGraphicFramePr>
        <p:xfrm>
          <a:off x="1295400" y="2133600"/>
          <a:ext cx="6858000" cy="3843655"/>
        </p:xfrm>
        <a:graphic>
          <a:graphicData uri="http://schemas.openxmlformats.org/drawingml/2006/table">
            <a:tbl>
              <a:tblPr/>
              <a:tblGrid>
                <a:gridCol w="1524000"/>
                <a:gridCol w="5334000"/>
              </a:tblGrid>
              <a:tr h="815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The writer’s love for the Beatles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A simple introduction to the Beatles and their popularity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The writer’s star-struck journey with the Beatles and the Beatles’s influence on him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57" name="Text Box 25"/>
          <p:cNvSpPr txBox="1">
            <a:spLocks noChangeArrowheads="1"/>
          </p:cNvSpPr>
          <p:nvPr/>
        </p:nvSpPr>
        <p:spPr bwMode="auto">
          <a:xfrm>
            <a:off x="1371600" y="3048000"/>
            <a:ext cx="11320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</a:rPr>
              <a:t>Part </a:t>
            </a:r>
            <a:r>
              <a:rPr lang="en-US" altLang="zh-CN" sz="2800" b="1" dirty="0">
                <a:latin typeface="Times New Roman" pitchFamily="18" charset="0"/>
              </a:rPr>
              <a:t>1</a:t>
            </a:r>
          </a:p>
        </p:txBody>
      </p:sp>
      <p:sp>
        <p:nvSpPr>
          <p:cNvPr id="44058" name="Text Box 26"/>
          <p:cNvSpPr txBox="1">
            <a:spLocks noChangeArrowheads="1"/>
          </p:cNvSpPr>
          <p:nvPr/>
        </p:nvSpPr>
        <p:spPr bwMode="auto">
          <a:xfrm>
            <a:off x="4022725" y="2352675"/>
            <a:ext cx="1714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</a:rPr>
              <a:t>Main idea</a:t>
            </a:r>
          </a:p>
        </p:txBody>
      </p:sp>
      <p:sp>
        <p:nvSpPr>
          <p:cNvPr id="44059" name="Text Box 27"/>
          <p:cNvSpPr txBox="1">
            <a:spLocks noChangeArrowheads="1"/>
          </p:cNvSpPr>
          <p:nvPr/>
        </p:nvSpPr>
        <p:spPr bwMode="auto">
          <a:xfrm>
            <a:off x="1371600" y="3733800"/>
            <a:ext cx="11320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</a:rPr>
              <a:t>Part 2</a:t>
            </a:r>
            <a:endParaRPr lang="en-US" altLang="zh-CN" sz="2800" b="1" dirty="0">
              <a:latin typeface="Times New Roman" pitchFamily="18" charset="0"/>
            </a:endParaRPr>
          </a:p>
        </p:txBody>
      </p:sp>
      <p:sp>
        <p:nvSpPr>
          <p:cNvPr id="44060" name="Text Box 28"/>
          <p:cNvSpPr txBox="1">
            <a:spLocks noChangeArrowheads="1"/>
          </p:cNvSpPr>
          <p:nvPr/>
        </p:nvSpPr>
        <p:spPr bwMode="auto">
          <a:xfrm>
            <a:off x="1371599" y="4495800"/>
            <a:ext cx="11320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</a:rPr>
              <a:t>Part 3</a:t>
            </a:r>
            <a:endParaRPr lang="en-US" altLang="zh-CN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066800" y="762000"/>
            <a:ext cx="340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</a:rPr>
              <a:t>Develop your writing</a:t>
            </a:r>
          </a:p>
        </p:txBody>
      </p:sp>
      <p:graphicFrame>
        <p:nvGraphicFramePr>
          <p:cNvPr id="9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846098"/>
              </p:ext>
            </p:extLst>
          </p:nvPr>
        </p:nvGraphicFramePr>
        <p:xfrm>
          <a:off x="1295400" y="2133600"/>
          <a:ext cx="6858000" cy="2947988"/>
        </p:xfrm>
        <a:graphic>
          <a:graphicData uri="http://schemas.openxmlformats.org/drawingml/2006/table">
            <a:tbl>
              <a:tblPr/>
              <a:tblGrid>
                <a:gridCol w="1524000"/>
                <a:gridCol w="5334000"/>
              </a:tblGrid>
              <a:tr h="815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4022725" y="2352675"/>
            <a:ext cx="1714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</a:rPr>
              <a:t>Main idea</a:t>
            </a: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1371600" y="3048000"/>
            <a:ext cx="11320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</a:rPr>
              <a:t>Part </a:t>
            </a:r>
            <a:r>
              <a:rPr lang="en-US" altLang="zh-CN" sz="2800" b="1" dirty="0">
                <a:latin typeface="Times New Roman" pitchFamily="18" charset="0"/>
              </a:rPr>
              <a:t>1</a:t>
            </a: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1371600" y="3733800"/>
            <a:ext cx="11320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</a:rPr>
              <a:t>Part 2</a:t>
            </a:r>
            <a:endParaRPr lang="en-US" altLang="zh-CN" sz="2800" b="1" dirty="0">
              <a:latin typeface="Times New Roman" pitchFamily="18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1371599" y="4495800"/>
            <a:ext cx="11320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</a:rPr>
              <a:t>Part 3</a:t>
            </a:r>
            <a:endParaRPr lang="en-US" altLang="zh-CN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692953" y="1916832"/>
            <a:ext cx="8016875" cy="1373188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</a:rPr>
              <a:t>My </a:t>
            </a:r>
            <a:r>
              <a:rPr lang="en-US" altLang="zh-CN" sz="2800" b="1" dirty="0" smtClean="0">
                <a:latin typeface="Times New Roman" pitchFamily="18" charset="0"/>
              </a:rPr>
              <a:t>favourite </a:t>
            </a:r>
            <a:r>
              <a:rPr lang="en-US" altLang="zh-CN" sz="2800" b="1" dirty="0">
                <a:latin typeface="Times New Roman" pitchFamily="18" charset="0"/>
              </a:rPr>
              <a:t>singer/band is __________. At an early age, he/they ____________. Several years later, ______________. 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838200" y="764704"/>
            <a:ext cx="11320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</a:rPr>
              <a:t>Part </a:t>
            </a:r>
            <a:r>
              <a:rPr lang="en-US" altLang="zh-CN" sz="2800" b="1" dirty="0">
                <a:latin typeface="Times New Roman" pitchFamily="18" charset="0"/>
              </a:rPr>
              <a:t>1</a:t>
            </a:r>
          </a:p>
        </p:txBody>
      </p:sp>
      <p:pic>
        <p:nvPicPr>
          <p:cNvPr id="2050" name="Picture 2" descr="E:\工作\高中必修一 必修二 必修三 选必一教材\选择性必修1\选择性必修第一册教材高清图片 57张\M4U2 13张\VCG411078751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34" y="4077072"/>
            <a:ext cx="1851984" cy="233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762000" y="1556792"/>
            <a:ext cx="7635875" cy="2246769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</a:rPr>
              <a:t>The main reason </a:t>
            </a:r>
            <a:r>
              <a:rPr lang="en-US" altLang="zh-CN" sz="2800" b="1" dirty="0" smtClean="0">
                <a:latin typeface="Times New Roman" pitchFamily="18" charset="0"/>
              </a:rPr>
              <a:t>he/they becomes/become </a:t>
            </a:r>
            <a:r>
              <a:rPr lang="en-US" altLang="zh-CN" sz="2800" b="1" dirty="0">
                <a:latin typeface="Times New Roman" pitchFamily="18" charset="0"/>
              </a:rPr>
              <a:t>my </a:t>
            </a:r>
            <a:r>
              <a:rPr lang="en-US" altLang="zh-CN" sz="2800" b="1" dirty="0" smtClean="0">
                <a:latin typeface="Times New Roman" pitchFamily="18" charset="0"/>
              </a:rPr>
              <a:t>favourite singer/band </a:t>
            </a:r>
            <a:r>
              <a:rPr lang="en-US" altLang="zh-CN" sz="2800" b="1" dirty="0">
                <a:latin typeface="Times New Roman" pitchFamily="18" charset="0"/>
              </a:rPr>
              <a:t>is __________. </a:t>
            </a:r>
            <a:r>
              <a:rPr lang="en-US" altLang="zh-CN" sz="2800" b="1" dirty="0" smtClean="0">
                <a:latin typeface="Times New Roman" pitchFamily="18" charset="0"/>
              </a:rPr>
              <a:t>He/They </a:t>
            </a:r>
            <a:r>
              <a:rPr lang="en-US" altLang="zh-CN" sz="2800" b="1" dirty="0">
                <a:latin typeface="Times New Roman" pitchFamily="18" charset="0"/>
              </a:rPr>
              <a:t>differed from other </a:t>
            </a:r>
            <a:r>
              <a:rPr lang="en-US" altLang="zh-CN" sz="2800" b="1" dirty="0" smtClean="0">
                <a:latin typeface="Times New Roman" pitchFamily="18" charset="0"/>
              </a:rPr>
              <a:t>singers/bands </a:t>
            </a:r>
            <a:r>
              <a:rPr lang="en-US" altLang="zh-CN" sz="2800" b="1" dirty="0">
                <a:latin typeface="Times New Roman" pitchFamily="18" charset="0"/>
              </a:rPr>
              <a:t>in </a:t>
            </a:r>
            <a:r>
              <a:rPr lang="en-US" altLang="zh-CN" sz="2800" b="1" dirty="0" smtClean="0">
                <a:latin typeface="Times New Roman" pitchFamily="18" charset="0"/>
              </a:rPr>
              <a:t>__________. He/They immediately </a:t>
            </a:r>
            <a:r>
              <a:rPr lang="en-US" altLang="zh-CN" sz="2800" b="1" dirty="0">
                <a:latin typeface="Times New Roman" pitchFamily="18" charset="0"/>
              </a:rPr>
              <a:t>grabbed the attention of people. _____________.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762000" y="685800"/>
            <a:ext cx="11320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</a:rPr>
              <a:t>Part </a:t>
            </a:r>
            <a:r>
              <a:rPr lang="en-US" altLang="zh-CN" sz="2800" b="1" dirty="0">
                <a:latin typeface="Times New Roman" pitchFamily="18" charset="0"/>
              </a:rPr>
              <a:t>2</a:t>
            </a:r>
          </a:p>
        </p:txBody>
      </p:sp>
      <p:pic>
        <p:nvPicPr>
          <p:cNvPr id="4" name="Picture 2" descr="E:\工作\高中必修一 必修二 必修三 选必一教材\选择性必修1\选择性必修第一册教材高清图片 57张\M4U2 13张\VCG411078751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34" y="4077072"/>
            <a:ext cx="1851984" cy="233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708680" y="1340768"/>
            <a:ext cx="7940675" cy="2677656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</a:rPr>
              <a:t>I remember the first time I listened to </a:t>
            </a:r>
            <a:r>
              <a:rPr lang="en-US" altLang="zh-CN" sz="2800" b="1" dirty="0" smtClean="0">
                <a:latin typeface="Times New Roman" pitchFamily="18" charset="0"/>
              </a:rPr>
              <a:t>his/their </a:t>
            </a:r>
            <a:r>
              <a:rPr lang="en-US" altLang="zh-CN" sz="2800" b="1" dirty="0">
                <a:latin typeface="Times New Roman" pitchFamily="18" charset="0"/>
              </a:rPr>
              <a:t>music. _______________________. I still recall feeling ____________________ when I heard </a:t>
            </a:r>
            <a:r>
              <a:rPr lang="en-US" altLang="zh-CN" sz="2800" b="1" dirty="0" smtClean="0">
                <a:latin typeface="Times New Roman" pitchFamily="18" charset="0"/>
              </a:rPr>
              <a:t>his/their </a:t>
            </a:r>
            <a:r>
              <a:rPr lang="en-US" altLang="zh-CN" sz="2800" b="1" dirty="0">
                <a:latin typeface="Times New Roman" pitchFamily="18" charset="0"/>
              </a:rPr>
              <a:t>voice. __________________. Ever since, if I am feeling ______________, </a:t>
            </a:r>
            <a:r>
              <a:rPr lang="en-US" altLang="zh-CN" sz="2800" b="1" dirty="0" smtClean="0">
                <a:latin typeface="Times New Roman" pitchFamily="18" charset="0"/>
              </a:rPr>
              <a:t>his/their </a:t>
            </a:r>
            <a:r>
              <a:rPr lang="en-US" altLang="zh-CN" sz="2800" b="1" dirty="0">
                <a:latin typeface="Times New Roman" pitchFamily="18" charset="0"/>
              </a:rPr>
              <a:t>music _________________.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685800" y="685800"/>
            <a:ext cx="11320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</a:rPr>
              <a:t>Part 3</a:t>
            </a:r>
            <a:endParaRPr lang="en-US" altLang="zh-CN" sz="2800" b="1" dirty="0">
              <a:latin typeface="Times New Roman" pitchFamily="18" charset="0"/>
            </a:endParaRPr>
          </a:p>
        </p:txBody>
      </p:sp>
      <p:pic>
        <p:nvPicPr>
          <p:cNvPr id="4" name="Picture 2" descr="E:\工作\高中必修一 必修二 必修三 选必一教材\选择性必修1\选择性必修第一册教材高清图片 57张\M4U2 13张\VCG411078751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34" y="4077072"/>
            <a:ext cx="1851984" cy="233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429000" y="609600"/>
            <a:ext cx="1687513" cy="5191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Comic Sans MS" pitchFamily="66" charset="0"/>
              </a:rPr>
              <a:t>Language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65125" y="1819275"/>
            <a:ext cx="8397875" cy="310854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800" dirty="0">
                <a:latin typeface="Times New Roman" pitchFamily="18" charset="0"/>
              </a:rPr>
              <a:t>Use words about emotions to tell readers how you feel. Adjectives expressing positive feelings include </a:t>
            </a:r>
            <a:r>
              <a:rPr lang="en-US" altLang="zh-CN" sz="2800" i="1" dirty="0">
                <a:latin typeface="Times New Roman" pitchFamily="18" charset="0"/>
              </a:rPr>
              <a:t>amazed, delighted, joyous, overjoyed, cheerful, excited, satisfied, relieved, energetic, calm </a:t>
            </a:r>
            <a:r>
              <a:rPr lang="en-US" altLang="zh-CN" sz="2800" dirty="0">
                <a:latin typeface="Times New Roman" pitchFamily="18" charset="0"/>
              </a:rPr>
              <a:t>and</a:t>
            </a:r>
            <a:r>
              <a:rPr lang="en-US" altLang="zh-CN" sz="2800" i="1" dirty="0">
                <a:latin typeface="Times New Roman" pitchFamily="18" charset="0"/>
              </a:rPr>
              <a:t> peaceful</a:t>
            </a:r>
            <a:r>
              <a:rPr lang="en-US" altLang="zh-CN" sz="2800" dirty="0">
                <a:latin typeface="Times New Roman" pitchFamily="18" charset="0"/>
              </a:rPr>
              <a:t>. You might use such words as </a:t>
            </a:r>
            <a:r>
              <a:rPr lang="en-US" altLang="zh-CN" sz="2800" i="1" dirty="0">
                <a:latin typeface="Times New Roman" pitchFamily="18" charset="0"/>
              </a:rPr>
              <a:t>lonely, anxious, nervous, bored, depressed, frustrated, upset, worried </a:t>
            </a:r>
            <a:r>
              <a:rPr lang="en-US" altLang="zh-CN" sz="2800" dirty="0">
                <a:latin typeface="Times New Roman" pitchFamily="18" charset="0"/>
              </a:rPr>
              <a:t>and</a:t>
            </a:r>
            <a:r>
              <a:rPr lang="en-US" altLang="zh-CN" sz="2800" i="1" dirty="0">
                <a:latin typeface="Times New Roman" pitchFamily="18" charset="0"/>
              </a:rPr>
              <a:t> stressed</a:t>
            </a:r>
            <a:r>
              <a:rPr lang="en-US" altLang="zh-CN" sz="2800" dirty="0">
                <a:latin typeface="Times New Roman" pitchFamily="18" charset="0"/>
              </a:rPr>
              <a:t> when you describe how the music helps you get rid of negative feelings.</a:t>
            </a:r>
          </a:p>
        </p:txBody>
      </p:sp>
      <p:sp>
        <p:nvSpPr>
          <p:cNvPr id="49156" name="AutoShape 5"/>
          <p:cNvSpPr>
            <a:spLocks noChangeArrowheads="1"/>
          </p:cNvSpPr>
          <p:nvPr/>
        </p:nvSpPr>
        <p:spPr bwMode="auto">
          <a:xfrm>
            <a:off x="228600" y="1219200"/>
            <a:ext cx="1081088" cy="576263"/>
          </a:xfrm>
          <a:prstGeom prst="homePlate">
            <a:avLst>
              <a:gd name="adj" fmla="val 46901"/>
            </a:avLst>
          </a:prstGeom>
          <a:solidFill>
            <a:schemeClr val="accent4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3200">
              <a:latin typeface="Comic Sans MS" pitchFamily="66" charset="0"/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65125" y="1209675"/>
            <a:ext cx="717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itchFamily="18" charset="0"/>
              </a:rPr>
              <a:t>Tip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746125" y="1590675"/>
            <a:ext cx="8169275" cy="30813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800" dirty="0">
                <a:latin typeface="Times New Roman" pitchFamily="18" charset="0"/>
              </a:rPr>
              <a:t>I still recall feeling 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</a:rPr>
              <a:t>amazed and delighted</a:t>
            </a:r>
            <a:r>
              <a:rPr lang="en-US" altLang="zh-CN" sz="2800" dirty="0">
                <a:latin typeface="Times New Roman" pitchFamily="18" charset="0"/>
              </a:rPr>
              <a:t> when I heard Jackson’s one-of-a-kind voice: the pleasant tone and catchy signature sounds he is famous for. Singing and dancing to Michael’s songs became a fun family tradition. Ever since then, if I am feeling 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</a:rPr>
              <a:t>lonely or upset</a:t>
            </a:r>
            <a:r>
              <a:rPr lang="en-US" altLang="zh-CN" sz="2800" dirty="0">
                <a:latin typeface="Times New Roman" pitchFamily="18" charset="0"/>
              </a:rPr>
              <a:t>, his music has come to my rescue and turned my frown upside down. That is the power of the King of Pop.</a:t>
            </a:r>
          </a:p>
        </p:txBody>
      </p:sp>
      <p:sp>
        <p:nvSpPr>
          <p:cNvPr id="6" name="文本框 5"/>
          <p:cNvSpPr txBox="1"/>
          <p:nvPr/>
        </p:nvSpPr>
        <p:spPr>
          <a:xfrm rot="20880000">
            <a:off x="204788" y="784225"/>
            <a:ext cx="1423987" cy="5572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example</a:t>
            </a:r>
            <a:endParaRPr lang="en-US" altLang="zh-CN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2339975" y="836613"/>
            <a:ext cx="3995738" cy="5794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dirty="0"/>
              <a:t>Finishing your writing</a:t>
            </a: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755650" y="1916113"/>
            <a:ext cx="79406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dirty="0"/>
              <a:t>Pay attention to the content, the structure, and the language of your writing.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20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文本框 1"/>
          <p:cNvSpPr txBox="1">
            <a:spLocks noChangeArrowheads="1"/>
          </p:cNvSpPr>
          <p:nvPr/>
        </p:nvSpPr>
        <p:spPr bwMode="auto">
          <a:xfrm>
            <a:off x="7092950" y="817563"/>
            <a:ext cx="1098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800" dirty="0">
                <a:latin typeface="宋体" charset="-122"/>
              </a:rPr>
              <a:t>叶婷</a:t>
            </a:r>
            <a:endParaRPr lang="zh-CN" altLang="zh-CN" sz="2800" dirty="0">
              <a:latin typeface="宋体" charset="-122"/>
            </a:endParaRPr>
          </a:p>
        </p:txBody>
      </p:sp>
      <p:cxnSp>
        <p:nvCxnSpPr>
          <p:cNvPr id="32772" name="直接连接符 6"/>
          <p:cNvCxnSpPr>
            <a:cxnSpLocks noChangeShapeType="1"/>
          </p:cNvCxnSpPr>
          <p:nvPr/>
        </p:nvCxnSpPr>
        <p:spPr bwMode="auto">
          <a:xfrm flipH="1">
            <a:off x="0" y="1370013"/>
            <a:ext cx="85328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3277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24" y="2102118"/>
            <a:ext cx="3073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矩形 15"/>
          <p:cNvSpPr>
            <a:spLocks noChangeArrowheads="1"/>
          </p:cNvSpPr>
          <p:nvPr/>
        </p:nvSpPr>
        <p:spPr bwMode="auto">
          <a:xfrm>
            <a:off x="3128962" y="2123403"/>
            <a:ext cx="6015038" cy="444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  <a:buFont typeface="Arial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中小学一级教师</a:t>
            </a:r>
          </a:p>
          <a:p>
            <a:pPr>
              <a:lnSpc>
                <a:spcPct val="200000"/>
              </a:lnSpc>
              <a:buFont typeface="Arial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南通市中青年名师张淳工作室成员</a:t>
            </a:r>
          </a:p>
          <a:p>
            <a:pPr>
              <a:lnSpc>
                <a:spcPct val="200000"/>
              </a:lnSpc>
              <a:buFont typeface="Arial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曾获“一师一优课、一课一名师”部级优课</a:t>
            </a:r>
          </a:p>
          <a:p>
            <a:pPr>
              <a:lnSpc>
                <a:spcPct val="200000"/>
              </a:lnSpc>
              <a:buFont typeface="Arial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南通市高中英语优课评比二等奖</a:t>
            </a:r>
          </a:p>
          <a:p>
            <a:pPr>
              <a:lnSpc>
                <a:spcPct val="200000"/>
              </a:lnSpc>
              <a:buFont typeface="Arial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通州区教学“六认真”先进个人 </a:t>
            </a:r>
          </a:p>
          <a:p>
            <a:pPr>
              <a:lnSpc>
                <a:spcPts val="6000"/>
              </a:lnSpc>
              <a:buFont typeface="Arial" charset="0"/>
              <a:buNone/>
            </a:pPr>
            <a:endParaRPr lang="zh-CN" altLang="en-US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hp\Desktop\PPT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247900" y="1149350"/>
            <a:ext cx="4064000" cy="5794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dirty="0"/>
              <a:t>Checking your writing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96850" y="2245179"/>
            <a:ext cx="882015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dirty="0">
                <a:latin typeface="Times New Roman" pitchFamily="18" charset="0"/>
              </a:rPr>
              <a:t>Check your writing and exchange drafts between you and your partner. Pay attention to the following aspects:</a:t>
            </a:r>
          </a:p>
          <a:p>
            <a:endParaRPr lang="en-US" altLang="zh-CN" sz="2400" dirty="0" smtClean="0"/>
          </a:p>
          <a:p>
            <a:r>
              <a:rPr lang="en-US" altLang="zh-CN" sz="2600" dirty="0" smtClean="0"/>
              <a:t>□ </a:t>
            </a:r>
            <a:r>
              <a:rPr lang="en-US" altLang="zh-CN" sz="2600" dirty="0" smtClean="0">
                <a:latin typeface="Times New Roman" pitchFamily="18" charset="0"/>
              </a:rPr>
              <a:t>Punctuation </a:t>
            </a:r>
            <a:r>
              <a:rPr lang="en-US" altLang="zh-CN" sz="2600" dirty="0">
                <a:latin typeface="Times New Roman" pitchFamily="18" charset="0"/>
              </a:rPr>
              <a:t>	</a:t>
            </a:r>
            <a:r>
              <a:rPr lang="en-US" altLang="zh-CN" sz="2600" dirty="0" smtClean="0"/>
              <a:t>□ </a:t>
            </a:r>
            <a:r>
              <a:rPr lang="en-US" altLang="zh-CN" sz="2600" dirty="0">
                <a:latin typeface="Times New Roman" pitchFamily="18" charset="0"/>
              </a:rPr>
              <a:t>Spelling 	</a:t>
            </a:r>
            <a:r>
              <a:rPr lang="en-US" altLang="zh-CN" sz="2600" dirty="0" smtClean="0">
                <a:latin typeface="Times New Roman" pitchFamily="18" charset="0"/>
              </a:rPr>
              <a:t>                        </a:t>
            </a:r>
            <a:r>
              <a:rPr lang="en-US" altLang="zh-CN" sz="2600" dirty="0" smtClean="0"/>
              <a:t>□ </a:t>
            </a:r>
            <a:r>
              <a:rPr lang="en-US" altLang="zh-CN" sz="2600" dirty="0">
                <a:latin typeface="Times New Roman" pitchFamily="18" charset="0"/>
              </a:rPr>
              <a:t>Grammar</a:t>
            </a:r>
          </a:p>
          <a:p>
            <a:r>
              <a:rPr lang="en-US" altLang="zh-CN" sz="2600" dirty="0"/>
              <a:t>□ </a:t>
            </a:r>
            <a:r>
              <a:rPr lang="en-US" altLang="zh-CN" sz="2600" dirty="0">
                <a:latin typeface="Times New Roman" pitchFamily="18" charset="0"/>
              </a:rPr>
              <a:t>Choice of words 	</a:t>
            </a:r>
            <a:r>
              <a:rPr lang="en-US" altLang="zh-CN" sz="2600" dirty="0"/>
              <a:t>□ </a:t>
            </a:r>
            <a:r>
              <a:rPr lang="en-US" altLang="zh-CN" sz="2600" dirty="0" smtClean="0">
                <a:latin typeface="Times New Roman" pitchFamily="18" charset="0"/>
              </a:rPr>
              <a:t>Style (formal/informal) </a:t>
            </a:r>
            <a:r>
              <a:rPr lang="en-US" altLang="zh-CN" sz="2600" dirty="0">
                <a:latin typeface="Times New Roman" pitchFamily="18" charset="0"/>
              </a:rPr>
              <a:t>	</a:t>
            </a:r>
            <a:r>
              <a:rPr lang="en-US" altLang="zh-CN" sz="2600" dirty="0" smtClean="0">
                <a:latin typeface="Times New Roman" pitchFamily="18" charset="0"/>
              </a:rPr>
              <a:t>  </a:t>
            </a:r>
            <a:r>
              <a:rPr lang="en-US" altLang="zh-CN" sz="2600" dirty="0" smtClean="0"/>
              <a:t>□ </a:t>
            </a:r>
            <a:r>
              <a:rPr lang="en-US" altLang="zh-CN" sz="2600" dirty="0">
                <a:latin typeface="Times New Roman" pitchFamily="18" charset="0"/>
              </a:rPr>
              <a:t>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hp\Desktop\PPT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247900" y="1149350"/>
            <a:ext cx="4064000" cy="5794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dirty="0"/>
              <a:t>Checking your writing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258888" y="2420938"/>
            <a:ext cx="65722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dirty="0">
                <a:latin typeface="Times New Roman" pitchFamily="18" charset="0"/>
              </a:rPr>
              <a:t>Self-review</a:t>
            </a:r>
          </a:p>
          <a:p>
            <a:pPr>
              <a:buFontTx/>
              <a:buChar char="•"/>
            </a:pPr>
            <a:r>
              <a:rPr lang="en-US" altLang="zh-CN" sz="3200" dirty="0" smtClean="0">
                <a:latin typeface="Times New Roman" pitchFamily="18" charset="0"/>
              </a:rPr>
              <a:t> What </a:t>
            </a:r>
            <a:r>
              <a:rPr lang="en-US" altLang="zh-CN" sz="3200" dirty="0">
                <a:latin typeface="Times New Roman" pitchFamily="18" charset="0"/>
              </a:rPr>
              <a:t>mistakes do you find in your writing?</a:t>
            </a:r>
          </a:p>
          <a:p>
            <a:pPr>
              <a:buFontTx/>
              <a:buChar char="•"/>
            </a:pPr>
            <a:r>
              <a:rPr lang="en-US" altLang="zh-CN" sz="3200" dirty="0">
                <a:latin typeface="Times New Roman" pitchFamily="18" charset="0"/>
              </a:rPr>
              <a:t> How can you correct them?</a:t>
            </a:r>
          </a:p>
          <a:p>
            <a:pPr>
              <a:buFontTx/>
              <a:buChar char="•"/>
            </a:pPr>
            <a:endParaRPr lang="zh-CN" altLang="en-US" sz="32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hp\Desktop\PPT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247900" y="1149350"/>
            <a:ext cx="4064000" cy="5794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dirty="0"/>
              <a:t>Checking your writing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827088" y="2349500"/>
            <a:ext cx="7489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dirty="0">
                <a:latin typeface="Times New Roman" pitchFamily="18" charset="0"/>
              </a:rPr>
              <a:t>Peer review</a:t>
            </a:r>
          </a:p>
          <a:p>
            <a:pPr>
              <a:buFontTx/>
              <a:buChar char="•"/>
            </a:pPr>
            <a:r>
              <a:rPr lang="en-US" altLang="zh-CN" sz="3200" dirty="0" smtClean="0">
                <a:latin typeface="Times New Roman" pitchFamily="18" charset="0"/>
              </a:rPr>
              <a:t> What </a:t>
            </a:r>
            <a:r>
              <a:rPr lang="en-US" altLang="zh-CN" sz="3200" dirty="0">
                <a:latin typeface="Times New Roman" pitchFamily="18" charset="0"/>
              </a:rPr>
              <a:t>suggestions does your partner give to improve your writing?</a:t>
            </a:r>
          </a:p>
          <a:p>
            <a:pPr>
              <a:buFontTx/>
              <a:buChar char="•"/>
            </a:pPr>
            <a:r>
              <a:rPr lang="en-US" altLang="zh-CN" sz="3200" dirty="0">
                <a:latin typeface="Times New Roman" pitchFamily="18" charset="0"/>
              </a:rPr>
              <a:t> How can you improve your writing?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hp\Desktop\PPT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250825" y="404813"/>
            <a:ext cx="2151063" cy="604837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DAEDE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accent2"/>
                </a:solidFill>
                <a:latin typeface="Times New Roman" pitchFamily="18" charset="0"/>
              </a:rPr>
              <a:t>Homework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311275" y="908720"/>
            <a:ext cx="6716713" cy="3139023"/>
          </a:xfrm>
          <a:prstGeom prst="cloud">
            <a:avLst/>
          </a:prstGeom>
          <a:solidFill>
            <a:schemeClr val="bg1"/>
          </a:solidFill>
          <a:ln w="57150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dirty="0"/>
              <a:t>Improve your </a:t>
            </a:r>
            <a:r>
              <a:rPr lang="en-US" altLang="zh-CN" sz="3200" dirty="0" smtClean="0"/>
              <a:t>writing </a:t>
            </a:r>
            <a:r>
              <a:rPr lang="en-US" altLang="zh-CN" sz="3200" dirty="0"/>
              <a:t>and read more articles written by your classmates.</a:t>
            </a:r>
          </a:p>
        </p:txBody>
      </p:sp>
      <p:pic>
        <p:nvPicPr>
          <p:cNvPr id="1026" name="Picture 2" descr="E:\工作\高中必修一 必修二 必修三 选必一教材\选择性必修1\选择性必修第一册教材高清图片 57张\M4U2 13张\VCG41N8291121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75" y="4221088"/>
            <a:ext cx="7592927" cy="206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23850" y="909638"/>
            <a:ext cx="859472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sz="3600" b="1" dirty="0">
                <a:solidFill>
                  <a:srgbClr val="00CC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</a:t>
            </a:r>
            <a:endParaRPr lang="zh-CN" altLang="en-US" sz="3600" b="1">
              <a:solidFill>
                <a:srgbClr val="00CC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85800" y="914400"/>
            <a:ext cx="6021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Calisto MT" pitchFamily="18" charset="0"/>
              </a:rPr>
              <a:t>Have you heard about </a:t>
            </a:r>
            <a:r>
              <a:rPr lang="en-US" altLang="zh-CN" sz="2800" dirty="0" smtClean="0">
                <a:latin typeface="Calisto MT" pitchFamily="18" charset="0"/>
              </a:rPr>
              <a:t>“Beatlemania”?</a:t>
            </a:r>
            <a:endParaRPr lang="en-US" altLang="zh-CN" sz="2800" dirty="0">
              <a:latin typeface="Calisto MT" pitchFamily="18" charset="0"/>
            </a:endParaRPr>
          </a:p>
          <a:p>
            <a:endParaRPr lang="zh-CN" altLang="en-US" sz="2800" dirty="0">
              <a:latin typeface="Comic Sans MS" pitchFamily="66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21471" y="1772816"/>
            <a:ext cx="8093075" cy="1384995"/>
          </a:xfrm>
          <a:prstGeom prst="rect">
            <a:avLst/>
          </a:prstGeom>
          <a:noFill/>
          <a:ln w="28575" cap="rnd">
            <a:solidFill>
              <a:schemeClr val="accent2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800" dirty="0">
                <a:latin typeface="Times New Roman" pitchFamily="18" charset="0"/>
              </a:rPr>
              <a:t>Beatlemaina is a phenomenon that people show great craze about </a:t>
            </a:r>
            <a:r>
              <a:rPr lang="en-US" altLang="zh-CN" sz="2800" dirty="0" smtClean="0">
                <a:latin typeface="Times New Roman" pitchFamily="18" charset="0"/>
              </a:rPr>
              <a:t>the Beatles</a:t>
            </a:r>
            <a:r>
              <a:rPr lang="en-US" altLang="zh-CN" sz="2800" dirty="0">
                <a:latin typeface="Times New Roman" pitchFamily="18" charset="0"/>
              </a:rPr>
              <a:t>, a world famous British rock band</a:t>
            </a:r>
            <a:r>
              <a:rPr lang="en-US" altLang="zh-CN" sz="2800" dirty="0" smtClean="0">
                <a:latin typeface="Times New Roman" pitchFamily="18" charset="0"/>
              </a:rPr>
              <a:t>.</a:t>
            </a:r>
            <a:endParaRPr lang="en-US" altLang="zh-CN" sz="2800" dirty="0">
              <a:latin typeface="Times New Roman" pitchFamily="18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36525" y="142875"/>
            <a:ext cx="1552028" cy="58477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DAEDE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accent2"/>
                </a:solidFill>
                <a:latin typeface="Times New Roman" pitchFamily="18" charset="0"/>
              </a:rPr>
              <a:t>Lead-in</a:t>
            </a:r>
            <a:endParaRPr lang="en-US" altLang="zh-CN" sz="32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85800" y="3368170"/>
            <a:ext cx="71079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Calisto MT" pitchFamily="18" charset="0"/>
              </a:rPr>
              <a:t>Why </a:t>
            </a:r>
            <a:r>
              <a:rPr lang="en-US" altLang="zh-CN" sz="2800" dirty="0" smtClean="0">
                <a:latin typeface="Calisto MT" pitchFamily="18" charset="0"/>
              </a:rPr>
              <a:t>are </a:t>
            </a:r>
            <a:r>
              <a:rPr lang="en-US" altLang="zh-CN" sz="2800" dirty="0">
                <a:latin typeface="Calisto MT" pitchFamily="18" charset="0"/>
              </a:rPr>
              <a:t>people crazy about singers or bands?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81809" y="4016276"/>
            <a:ext cx="7772400" cy="1800225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Times New Roman" pitchFamily="18" charset="0"/>
              </a:rPr>
              <a:t>• They </a:t>
            </a:r>
            <a:r>
              <a:rPr lang="en-US" altLang="zh-CN" sz="2800" dirty="0">
                <a:latin typeface="Times New Roman" pitchFamily="18" charset="0"/>
              </a:rPr>
              <a:t>have their unique charms.</a:t>
            </a:r>
          </a:p>
          <a:p>
            <a:r>
              <a:rPr lang="en-US" altLang="zh-CN" sz="2800" b="1" dirty="0" smtClean="0">
                <a:latin typeface="Times New Roman" pitchFamily="18" charset="0"/>
              </a:rPr>
              <a:t>• </a:t>
            </a:r>
            <a:r>
              <a:rPr lang="en-US" altLang="zh-CN" sz="2800" dirty="0" smtClean="0">
                <a:latin typeface="Times New Roman" pitchFamily="18" charset="0"/>
              </a:rPr>
              <a:t>They are being </a:t>
            </a:r>
            <a:r>
              <a:rPr lang="en-US" altLang="zh-CN" sz="2800" dirty="0">
                <a:latin typeface="Times New Roman" pitchFamily="18" charset="0"/>
              </a:rPr>
              <a:t>run by big businesses, who are </a:t>
            </a:r>
            <a:r>
              <a:rPr lang="en-US" altLang="zh-CN" sz="2800" dirty="0" smtClean="0">
                <a:latin typeface="Times New Roman" pitchFamily="18" charset="0"/>
              </a:rPr>
              <a:t>doing everything </a:t>
            </a:r>
            <a:r>
              <a:rPr lang="en-US" altLang="zh-CN" sz="2800" dirty="0">
                <a:latin typeface="Times New Roman" pitchFamily="18" charset="0"/>
              </a:rPr>
              <a:t>they can to sell them to the public.</a:t>
            </a:r>
          </a:p>
          <a:p>
            <a:r>
              <a:rPr lang="en-US" altLang="zh-CN" sz="2800" dirty="0">
                <a:latin typeface="Times New Roman" pitchFamily="18" charset="0"/>
              </a:rPr>
              <a:t>• …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91912" y="5816501"/>
            <a:ext cx="62023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Calisto MT" pitchFamily="18" charset="0"/>
              </a:rPr>
              <a:t>Do you have a </a:t>
            </a:r>
            <a:r>
              <a:rPr lang="en-US" altLang="zh-CN" sz="2800" dirty="0" smtClean="0">
                <a:latin typeface="Calisto MT" pitchFamily="18" charset="0"/>
              </a:rPr>
              <a:t>favourite </a:t>
            </a:r>
            <a:r>
              <a:rPr lang="en-US" altLang="zh-CN" sz="2800" dirty="0">
                <a:latin typeface="Calisto MT" pitchFamily="18" charset="0"/>
              </a:rPr>
              <a:t>singer or band?</a:t>
            </a:r>
          </a:p>
        </p:txBody>
      </p:sp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136525" y="5816501"/>
            <a:ext cx="513534" cy="4643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?</a:t>
            </a:r>
            <a:endParaRPr lang="zh-CN" altLang="en-US" sz="3600" b="1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7"/>
          <p:cNvSpPr>
            <a:spLocks noChangeArrowheads="1"/>
          </p:cNvSpPr>
          <p:nvPr/>
        </p:nvSpPr>
        <p:spPr bwMode="auto">
          <a:xfrm>
            <a:off x="3059113" y="3070225"/>
            <a:ext cx="3168650" cy="100965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3200">
              <a:latin typeface="Times New Roman" pitchFamily="18" charset="0"/>
            </a:endParaRPr>
          </a:p>
        </p:txBody>
      </p:sp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3276600" y="3024188"/>
            <a:ext cx="2879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>
                <a:latin typeface="Times New Roman" pitchFamily="18" charset="0"/>
              </a:rPr>
              <a:t>A singer or band</a:t>
            </a:r>
          </a:p>
        </p:txBody>
      </p:sp>
      <p:sp>
        <p:nvSpPr>
          <p:cNvPr id="35844" name="Line 8"/>
          <p:cNvSpPr>
            <a:spLocks noChangeShapeType="1"/>
          </p:cNvSpPr>
          <p:nvPr/>
        </p:nvSpPr>
        <p:spPr bwMode="auto">
          <a:xfrm>
            <a:off x="4572000" y="2135188"/>
            <a:ext cx="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45" name="Line 9"/>
          <p:cNvSpPr>
            <a:spLocks noChangeShapeType="1"/>
          </p:cNvSpPr>
          <p:nvPr/>
        </p:nvSpPr>
        <p:spPr bwMode="auto">
          <a:xfrm>
            <a:off x="1979712" y="3430588"/>
            <a:ext cx="10794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47" name="Line 11"/>
          <p:cNvSpPr>
            <a:spLocks noChangeShapeType="1"/>
          </p:cNvSpPr>
          <p:nvPr/>
        </p:nvSpPr>
        <p:spPr bwMode="auto">
          <a:xfrm flipV="1">
            <a:off x="6227763" y="343058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48" name="Line 12"/>
          <p:cNvSpPr>
            <a:spLocks noChangeShapeType="1"/>
          </p:cNvSpPr>
          <p:nvPr/>
        </p:nvSpPr>
        <p:spPr bwMode="auto">
          <a:xfrm>
            <a:off x="4572001" y="4090988"/>
            <a:ext cx="0" cy="849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51" name="AutoShape 15"/>
          <p:cNvSpPr>
            <a:spLocks noChangeArrowheads="1"/>
          </p:cNvSpPr>
          <p:nvPr/>
        </p:nvSpPr>
        <p:spPr bwMode="auto">
          <a:xfrm>
            <a:off x="3635375" y="1295400"/>
            <a:ext cx="2232025" cy="8636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sz="3200">
              <a:latin typeface="Times New Roman" pitchFamily="18" charset="0"/>
            </a:endParaRPr>
          </a:p>
        </p:txBody>
      </p:sp>
      <p:sp>
        <p:nvSpPr>
          <p:cNvPr id="35854" name="AutoShape 18"/>
          <p:cNvSpPr>
            <a:spLocks noChangeArrowheads="1"/>
          </p:cNvSpPr>
          <p:nvPr/>
        </p:nvSpPr>
        <p:spPr bwMode="auto">
          <a:xfrm>
            <a:off x="168317" y="3041832"/>
            <a:ext cx="1800225" cy="8636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sz="3200">
              <a:latin typeface="Times New Roman" pitchFamily="18" charset="0"/>
            </a:endParaRPr>
          </a:p>
        </p:txBody>
      </p:sp>
      <p:sp>
        <p:nvSpPr>
          <p:cNvPr id="35858" name="Text Box 23"/>
          <p:cNvSpPr txBox="1">
            <a:spLocks noChangeArrowheads="1"/>
          </p:cNvSpPr>
          <p:nvPr/>
        </p:nvSpPr>
        <p:spPr bwMode="auto">
          <a:xfrm>
            <a:off x="3657600" y="4924127"/>
            <a:ext cx="1828800" cy="946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 dirty="0">
                <a:latin typeface="Times New Roman" pitchFamily="18" charset="0"/>
              </a:rPr>
              <a:t>work experience</a:t>
            </a:r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7164388" y="3041832"/>
            <a:ext cx="1862138" cy="946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latin typeface="Times New Roman" pitchFamily="18" charset="0"/>
              </a:rPr>
              <a:t>family </a:t>
            </a:r>
          </a:p>
          <a:p>
            <a:pPr algn="ctr"/>
            <a:r>
              <a:rPr lang="en-US" altLang="zh-CN" sz="2800" dirty="0">
                <a:latin typeface="Times New Roman" pitchFamily="18" charset="0"/>
              </a:rPr>
              <a:t>background</a:t>
            </a:r>
          </a:p>
        </p:txBody>
      </p:sp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4267200" y="1436688"/>
            <a:ext cx="952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Times New Roman" pitchFamily="18" charset="0"/>
              </a:rPr>
              <a:t>name</a:t>
            </a:r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3124200" y="463550"/>
            <a:ext cx="3078163" cy="519113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Comic Sans MS" pitchFamily="66" charset="0"/>
              </a:rPr>
              <a:t>Basic information</a:t>
            </a: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756263" y="3235653"/>
            <a:ext cx="54373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Times New Roman" pitchFamily="18" charset="0"/>
              </a:rPr>
              <a:t>…</a:t>
            </a:r>
            <a:endParaRPr lang="en-US" altLang="zh-CN" sz="2800" dirty="0">
              <a:latin typeface="Times New Roman" pitchFamily="18" charset="0"/>
            </a:endParaRP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288925" y="219075"/>
            <a:ext cx="2141538" cy="604838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DAEDE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2"/>
                </a:solidFill>
                <a:latin typeface="Times New Roman" pitchFamily="18" charset="0"/>
              </a:rPr>
              <a:t>Class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8" grpId="0" animBg="1"/>
      <p:bldP spid="36888" grpId="0" animBg="1"/>
      <p:bldP spid="36892" grpId="0"/>
      <p:bldP spid="358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971800" y="228600"/>
            <a:ext cx="4179349" cy="523220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Comic Sans MS" pitchFamily="66" charset="0"/>
              </a:rPr>
              <a:t>Features </a:t>
            </a:r>
            <a:r>
              <a:rPr lang="en-US" altLang="zh-CN" sz="2800" dirty="0" smtClean="0">
                <a:latin typeface="Comic Sans MS" pitchFamily="66" charset="0"/>
              </a:rPr>
              <a:t>and influences</a:t>
            </a:r>
            <a:endParaRPr lang="en-US" altLang="zh-CN" sz="2800" dirty="0">
              <a:latin typeface="Comic Sans MS" pitchFamily="66" charset="0"/>
            </a:endParaRPr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 rot="10800000">
            <a:off x="1143000" y="1838325"/>
            <a:ext cx="7086600" cy="1600200"/>
          </a:xfrm>
          <a:prstGeom prst="wedgeEllipseCallout">
            <a:avLst>
              <a:gd name="adj1" fmla="val 46102"/>
              <a:gd name="adj2" fmla="val 79560"/>
            </a:avLst>
          </a:prstGeom>
          <a:solidFill>
            <a:schemeClr val="bg1">
              <a:alpha val="68000"/>
            </a:schemeClr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endParaRPr lang="zh-CN" altLang="en-US" sz="2800" b="1">
              <a:latin typeface="Times New Roman" pitchFamily="18" charset="0"/>
            </a:endParaRPr>
          </a:p>
        </p:txBody>
      </p:sp>
      <p:sp>
        <p:nvSpPr>
          <p:cNvPr id="36868" name="AutoShape 18"/>
          <p:cNvSpPr>
            <a:spLocks noChangeArrowheads="1"/>
          </p:cNvSpPr>
          <p:nvPr/>
        </p:nvSpPr>
        <p:spPr bwMode="auto">
          <a:xfrm>
            <a:off x="533400" y="771525"/>
            <a:ext cx="1752600" cy="584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sz="3200">
              <a:latin typeface="Times New Roman" pitchFamily="18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93725" y="838200"/>
            <a:ext cx="162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</a:rPr>
              <a:t>Features: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907704" y="2165350"/>
            <a:ext cx="6172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</a:rPr>
              <a:t>A singer or band’s innovations in music or performance</a:t>
            </a:r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 rot="10800000">
            <a:off x="952500" y="4581129"/>
            <a:ext cx="7467600" cy="1905000"/>
          </a:xfrm>
          <a:prstGeom prst="wedgeEllipseCallout">
            <a:avLst>
              <a:gd name="adj1" fmla="val 45000"/>
              <a:gd name="adj2" fmla="val 89167"/>
            </a:avLst>
          </a:prstGeom>
          <a:solidFill>
            <a:schemeClr val="bg1">
              <a:alpha val="64000"/>
            </a:schemeClr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endParaRPr lang="zh-CN" altLang="en-US" sz="2800" b="1">
              <a:latin typeface="Times New Roman" pitchFamily="18" charset="0"/>
            </a:endParaRPr>
          </a:p>
        </p:txBody>
      </p:sp>
      <p:sp>
        <p:nvSpPr>
          <p:cNvPr id="36872" name="AutoShape 18"/>
          <p:cNvSpPr>
            <a:spLocks noChangeArrowheads="1"/>
          </p:cNvSpPr>
          <p:nvPr/>
        </p:nvSpPr>
        <p:spPr bwMode="auto">
          <a:xfrm>
            <a:off x="380999" y="3284984"/>
            <a:ext cx="1838325" cy="584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sz="3200">
              <a:latin typeface="Times New Roman" pitchFamily="18" charset="0"/>
            </a:endParaRP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412544" y="3350071"/>
            <a:ext cx="18806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</a:rPr>
              <a:t>Influences:</a:t>
            </a:r>
            <a:endParaRPr lang="en-US" altLang="zh-CN" sz="2800" b="1" dirty="0">
              <a:latin typeface="Times New Roman" pitchFamily="18" charset="0"/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1667299" y="5013176"/>
            <a:ext cx="6781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</a:rPr>
              <a:t>A singer or band’s personalities have a good impact on people or their music becomes popular and encourages numerous people.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/>
      <p:bldP spid="36870" grpId="0"/>
      <p:bldP spid="36871" grpId="0" animBg="1"/>
      <p:bldP spid="368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979712" y="692696"/>
            <a:ext cx="5105885" cy="523220"/>
          </a:xfrm>
          <a:prstGeom prst="rect">
            <a:avLst/>
          </a:prstGeom>
          <a:solidFill>
            <a:schemeClr val="accent4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Comic Sans MS" pitchFamily="66" charset="0"/>
              </a:rPr>
              <a:t>Your unforgettable memory 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77825" y="1905000"/>
            <a:ext cx="8766175" cy="3159383"/>
          </a:xfrm>
          <a:prstGeom prst="wedgeEllipseCallout">
            <a:avLst>
              <a:gd name="adj1" fmla="val -10005"/>
              <a:gd name="adj2" fmla="val -65673"/>
            </a:avLst>
          </a:prstGeom>
          <a:noFill/>
          <a:ln w="28575">
            <a:solidFill>
              <a:schemeClr val="accent2"/>
            </a:solidFill>
            <a:prstDash val="solid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Times New Roman" pitchFamily="18" charset="0"/>
              </a:rPr>
              <a:t>• </a:t>
            </a:r>
            <a:r>
              <a:rPr lang="en-US" altLang="zh-CN" sz="2800" b="1" dirty="0" smtClean="0">
                <a:latin typeface="Times New Roman" pitchFamily="18" charset="0"/>
              </a:rPr>
              <a:t>The </a:t>
            </a:r>
            <a:r>
              <a:rPr lang="en-US" altLang="zh-CN" sz="2800" b="1" dirty="0">
                <a:latin typeface="Times New Roman" pitchFamily="18" charset="0"/>
              </a:rPr>
              <a:t>first time you listened to their songs, you felt excited or moved.</a:t>
            </a:r>
          </a:p>
          <a:p>
            <a:r>
              <a:rPr lang="en-US" altLang="zh-CN" sz="2800" b="1" dirty="0" smtClean="0">
                <a:latin typeface="Times New Roman" pitchFamily="18" charset="0"/>
              </a:rPr>
              <a:t>• When </a:t>
            </a:r>
            <a:r>
              <a:rPr lang="en-US" altLang="zh-CN" sz="2800" b="1" dirty="0">
                <a:latin typeface="Times New Roman" pitchFamily="18" charset="0"/>
              </a:rPr>
              <a:t>you felt down, you listened to their songs.</a:t>
            </a:r>
          </a:p>
          <a:p>
            <a:r>
              <a:rPr lang="en-US" altLang="zh-CN" sz="2800" b="1" dirty="0" smtClean="0">
                <a:latin typeface="Times New Roman" pitchFamily="18" charset="0"/>
              </a:rPr>
              <a:t>• …</a:t>
            </a:r>
            <a:endParaRPr lang="en-US" altLang="zh-CN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2546350" cy="604838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DAEDE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2"/>
                </a:solidFill>
                <a:latin typeface="Times New Roman" pitchFamily="18" charset="0"/>
              </a:rPr>
              <a:t>Talk in pairs 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57200" y="2743200"/>
            <a:ext cx="84740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800" dirty="0">
                <a:latin typeface="Times New Roman" pitchFamily="18" charset="0"/>
              </a:rPr>
              <a:t>Your talk should include this singer or band’s basic information, </a:t>
            </a:r>
            <a:r>
              <a:rPr lang="en-US" altLang="zh-CN" sz="2800" dirty="0" smtClean="0">
                <a:latin typeface="Times New Roman" pitchFamily="18" charset="0"/>
              </a:rPr>
              <a:t>features, influences </a:t>
            </a:r>
            <a:r>
              <a:rPr lang="en-US" altLang="zh-CN" sz="2800" dirty="0">
                <a:latin typeface="Times New Roman" pitchFamily="18" charset="0"/>
              </a:rPr>
              <a:t>and your unforgettable memories related to the singer or band. You can use the following questions.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763688" y="1484784"/>
            <a:ext cx="5194920" cy="946150"/>
          </a:xfrm>
          <a:prstGeom prst="rect">
            <a:avLst/>
          </a:prstGeom>
          <a:solidFill>
            <a:schemeClr val="bg1">
              <a:alpha val="42000"/>
            </a:schemeClr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altLang="zh-CN" sz="2800" dirty="0">
                <a:latin typeface="Comic Sans MS" pitchFamily="66" charset="0"/>
              </a:rPr>
              <a:t>Talk with your partners about </a:t>
            </a:r>
          </a:p>
          <a:p>
            <a:r>
              <a:rPr lang="en-US" altLang="zh-CN" sz="2800" dirty="0">
                <a:latin typeface="Comic Sans MS" pitchFamily="66" charset="0"/>
              </a:rPr>
              <a:t> your </a:t>
            </a:r>
            <a:r>
              <a:rPr lang="en-US" altLang="zh-CN" sz="2800" dirty="0" smtClean="0">
                <a:latin typeface="Comic Sans MS" pitchFamily="66" charset="0"/>
              </a:rPr>
              <a:t>favourite </a:t>
            </a:r>
            <a:r>
              <a:rPr lang="en-US" altLang="zh-CN" sz="2800" dirty="0">
                <a:latin typeface="Comic Sans MS" pitchFamily="66" charset="0"/>
              </a:rPr>
              <a:t>singer or band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23528" y="908720"/>
            <a:ext cx="8153400" cy="5262979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zh-CN" sz="2800" dirty="0" smtClean="0">
                <a:latin typeface="Times New Roman" pitchFamily="18" charset="0"/>
              </a:rPr>
              <a:t> Who </a:t>
            </a:r>
            <a:r>
              <a:rPr lang="en-US" altLang="zh-CN" sz="2800" dirty="0">
                <a:latin typeface="Times New Roman" pitchFamily="18" charset="0"/>
              </a:rPr>
              <a:t>is your favourite singer or band</a:t>
            </a:r>
            <a:r>
              <a:rPr lang="en-US" altLang="zh-CN" sz="2800" dirty="0" smtClean="0">
                <a:latin typeface="Times New Roman" pitchFamily="18" charset="0"/>
              </a:rPr>
              <a:t>?</a:t>
            </a:r>
          </a:p>
          <a:p>
            <a:pPr>
              <a:buFontTx/>
              <a:buChar char="•"/>
            </a:pPr>
            <a:endParaRPr lang="en-US" altLang="zh-CN" sz="2800" dirty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altLang="zh-CN" sz="2800" dirty="0" smtClean="0">
                <a:latin typeface="Times New Roman" pitchFamily="18" charset="0"/>
              </a:rPr>
              <a:t> What </a:t>
            </a:r>
            <a:r>
              <a:rPr lang="en-US" altLang="zh-CN" sz="2800" dirty="0">
                <a:latin typeface="Times New Roman" pitchFamily="18" charset="0"/>
              </a:rPr>
              <a:t>do you like about the singer or band</a:t>
            </a:r>
            <a:r>
              <a:rPr lang="en-US" altLang="zh-CN" sz="2800" dirty="0" smtClean="0">
                <a:latin typeface="Times New Roman" pitchFamily="18" charset="0"/>
              </a:rPr>
              <a:t>?</a:t>
            </a:r>
          </a:p>
          <a:p>
            <a:pPr>
              <a:buFontTx/>
              <a:buChar char="•"/>
            </a:pPr>
            <a:endParaRPr lang="en-US" altLang="zh-CN" sz="2800" dirty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altLang="zh-CN" sz="2800" dirty="0" smtClean="0">
                <a:latin typeface="Times New Roman" pitchFamily="18" charset="0"/>
              </a:rPr>
              <a:t> What </a:t>
            </a:r>
            <a:r>
              <a:rPr lang="en-US" altLang="zh-CN" sz="2800" dirty="0">
                <a:latin typeface="Times New Roman" pitchFamily="18" charset="0"/>
              </a:rPr>
              <a:t>are your favourite songs by the singer or band</a:t>
            </a:r>
            <a:r>
              <a:rPr lang="en-US" altLang="zh-CN" sz="2800" dirty="0" smtClean="0">
                <a:latin typeface="Times New Roman" pitchFamily="18" charset="0"/>
              </a:rPr>
              <a:t>?</a:t>
            </a:r>
          </a:p>
          <a:p>
            <a:r>
              <a:rPr lang="en-US" altLang="zh-CN" sz="2800" dirty="0" smtClean="0">
                <a:latin typeface="Times New Roman" pitchFamily="18" charset="0"/>
              </a:rPr>
              <a:t> </a:t>
            </a:r>
            <a:r>
              <a:rPr lang="en-US" altLang="zh-CN" sz="2800" dirty="0">
                <a:latin typeface="Times New Roman" pitchFamily="18" charset="0"/>
              </a:rPr>
              <a:t>How do you feel when you listen to them</a:t>
            </a:r>
            <a:r>
              <a:rPr lang="en-US" altLang="zh-CN" sz="2800" dirty="0" smtClean="0">
                <a:latin typeface="Times New Roman" pitchFamily="18" charset="0"/>
              </a:rPr>
              <a:t>?</a:t>
            </a:r>
          </a:p>
          <a:p>
            <a:endParaRPr lang="en-US" altLang="zh-CN" sz="2800" dirty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altLang="zh-CN" sz="2800" dirty="0" smtClean="0">
                <a:latin typeface="Times New Roman" pitchFamily="18" charset="0"/>
              </a:rPr>
              <a:t> What </a:t>
            </a:r>
            <a:r>
              <a:rPr lang="en-US" altLang="zh-CN" sz="2800" dirty="0">
                <a:latin typeface="Times New Roman" pitchFamily="18" charset="0"/>
              </a:rPr>
              <a:t>are the highlights of the singer’s or band’s music career</a:t>
            </a:r>
            <a:r>
              <a:rPr lang="en-US" altLang="zh-CN" sz="2800" dirty="0" smtClean="0">
                <a:latin typeface="Times New Roman" pitchFamily="18" charset="0"/>
              </a:rPr>
              <a:t>?</a:t>
            </a:r>
          </a:p>
          <a:p>
            <a:pPr>
              <a:buFontTx/>
              <a:buChar char="•"/>
            </a:pPr>
            <a:endParaRPr lang="en-US" altLang="zh-CN" sz="2800" dirty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altLang="zh-CN" sz="2800" dirty="0" smtClean="0">
                <a:latin typeface="Times New Roman" pitchFamily="18" charset="0"/>
              </a:rPr>
              <a:t> Can </a:t>
            </a:r>
            <a:r>
              <a:rPr lang="en-US" altLang="zh-CN" sz="2800" dirty="0">
                <a:latin typeface="Times New Roman" pitchFamily="18" charset="0"/>
              </a:rPr>
              <a:t>you think of a memorable time when you listened to the singer’s or band’s songs? What was it like?  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251520" y="44624"/>
            <a:ext cx="169545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  <a:latin typeface="Times New Roman" pitchFamily="18" charset="0"/>
              </a:rPr>
              <a:t>Questions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81000" y="1676400"/>
            <a:ext cx="84740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800" dirty="0">
                <a:latin typeface="Times New Roman" pitchFamily="18" charset="0"/>
              </a:rPr>
              <a:t>Expression 1: tell me more </a:t>
            </a:r>
            <a:r>
              <a:rPr lang="en-US" altLang="zh-CN" sz="2800" dirty="0" smtClean="0">
                <a:latin typeface="Times New Roman" pitchFamily="18" charset="0"/>
              </a:rPr>
              <a:t>about …</a:t>
            </a:r>
            <a:endParaRPr lang="en-US" altLang="zh-CN" sz="2800" dirty="0">
              <a:latin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</a:rPr>
              <a:t>Expression 2:</a:t>
            </a:r>
            <a:r>
              <a:rPr lang="en-US" altLang="zh-CN" sz="2800" b="1" dirty="0">
                <a:latin typeface="Times New Roman" pitchFamily="18" charset="0"/>
              </a:rPr>
              <a:t> </a:t>
            </a:r>
            <a:r>
              <a:rPr lang="en-US" altLang="zh-CN" sz="2800" dirty="0">
                <a:latin typeface="Times New Roman" pitchFamily="18" charset="0"/>
              </a:rPr>
              <a:t>Could you tell me more </a:t>
            </a:r>
            <a:r>
              <a:rPr lang="en-US" altLang="zh-CN" sz="2800" dirty="0" smtClean="0">
                <a:latin typeface="Times New Roman" pitchFamily="18" charset="0"/>
              </a:rPr>
              <a:t>about …?</a:t>
            </a:r>
            <a:endParaRPr lang="en-US" altLang="zh-CN" sz="2800" dirty="0">
              <a:latin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</a:rPr>
              <a:t>W</a:t>
            </a:r>
            <a:r>
              <a:rPr lang="en-US" altLang="zh-CN" sz="2800" dirty="0" smtClean="0">
                <a:latin typeface="Times New Roman" pitchFamily="18" charset="0"/>
              </a:rPr>
              <a:t>hich </a:t>
            </a:r>
            <a:r>
              <a:rPr lang="en-US" altLang="zh-CN" sz="2800" dirty="0">
                <a:latin typeface="Times New Roman" pitchFamily="18" charset="0"/>
              </a:rPr>
              <a:t>is better? why?</a:t>
            </a:r>
          </a:p>
          <a:p>
            <a:endParaRPr lang="zh-CN" altLang="en-US" sz="2800" dirty="0">
              <a:latin typeface="Times New Roman" pitchFamily="18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057400" y="685800"/>
            <a:ext cx="5583238" cy="519113"/>
          </a:xfrm>
          <a:prstGeom prst="rect">
            <a:avLst/>
          </a:prstGeom>
          <a:solidFill>
            <a:schemeClr val="accent4">
              <a:lumMod val="40000"/>
              <a:lumOff val="60000"/>
              <a:alpha val="42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altLang="zh-CN" sz="2800" dirty="0">
                <a:latin typeface="Comic Sans MS" pitchFamily="66" charset="0"/>
              </a:rPr>
              <a:t>Pay attention to the expressions</a:t>
            </a:r>
          </a:p>
        </p:txBody>
      </p:sp>
      <p:pic>
        <p:nvPicPr>
          <p:cNvPr id="1026" name="Picture 2" descr="E:\工作\高中必修一 必修二 必修三 选必一教材\选择性必修1\选择性必修第一册教材高清图片 57张\M4U2 13张\VCG415300645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7128792" cy="292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>
            <a:lumMod val="60000"/>
            <a:lumOff val="40000"/>
          </a:schemeClr>
        </a:solidFill>
        <a:ln>
          <a:noFill/>
        </a:ln>
      </a:spPr>
      <a:bodyPr anchor="ctr"/>
      <a:lstStyle>
        <a:defPPr algn="ctr" eaLnBrk="1" hangingPunct="1">
          <a:lnSpc>
            <a:spcPct val="100000"/>
          </a:lnSpc>
          <a:spcBef>
            <a:spcPct val="0"/>
          </a:spcBef>
          <a:buFont typeface="Arial" panose="020B0604020202020204" pitchFamily="34" charset="0"/>
          <a:buNone/>
          <a:defRPr sz="1800">
            <a:solidFill>
              <a:srgbClr val="FFFFFF"/>
            </a:solidFill>
            <a:latin typeface="宋体" panose="02010600030101010101" pitchFamily="2" charset="-122"/>
            <a:sym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841</Words>
  <Application>Microsoft Office PowerPoint</Application>
  <PresentationFormat>全屏显示(4:3)</PresentationFormat>
  <Paragraphs>107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Arial</vt:lpstr>
      <vt:lpstr>宋体</vt:lpstr>
      <vt:lpstr>Times New Roman</vt:lpstr>
      <vt:lpstr>华文楷体</vt:lpstr>
      <vt:lpstr>方正北魏楷书简体</vt:lpstr>
      <vt:lpstr>Comic Sans MS</vt:lpstr>
      <vt:lpstr>楷体</vt:lpstr>
      <vt:lpstr>Calisto MT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Chen Yifan</cp:lastModifiedBy>
  <cp:revision>572</cp:revision>
  <cp:lastPrinted>2021-04-28T09:05:30Z</cp:lastPrinted>
  <dcterms:created xsi:type="dcterms:W3CDTF">2014-10-10T12:32:00Z</dcterms:created>
  <dcterms:modified xsi:type="dcterms:W3CDTF">2021-04-29T08:17:18Z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